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9" r:id="rId1"/>
  </p:sldMasterIdLst>
  <p:sldIdLst>
    <p:sldId id="256" r:id="rId2"/>
    <p:sldId id="267" r:id="rId3"/>
    <p:sldId id="268" r:id="rId4"/>
    <p:sldId id="269" r:id="rId5"/>
    <p:sldId id="271" r:id="rId6"/>
    <p:sldId id="272" r:id="rId7"/>
    <p:sldId id="285" r:id="rId8"/>
    <p:sldId id="280" r:id="rId9"/>
    <p:sldId id="284" r:id="rId10"/>
    <p:sldId id="274" r:id="rId11"/>
    <p:sldId id="283" r:id="rId12"/>
    <p:sldId id="276" r:id="rId13"/>
    <p:sldId id="273" r:id="rId14"/>
    <p:sldId id="286" r:id="rId15"/>
  </p:sldIdLst>
  <p:sldSz cx="12192000" cy="6858000"/>
  <p:notesSz cx="6858000" cy="9144000"/>
  <p:embeddedFontLst>
    <p:embeddedFont>
      <p:font typeface="Finlandica" panose="020B0604020202020204" charset="0"/>
      <p:regular r:id="rId16"/>
      <p:bold r:id="rId17"/>
    </p:embeddedFont>
    <p:embeddedFont>
      <p:font typeface="Tahoma" panose="020B0604030504040204" pitchFamily="34" charset="0"/>
      <p:regular r:id="rId18"/>
      <p:bold r:id="rId19"/>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A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0"/>
            <a:ext cx="12192000" cy="6857999"/>
          </a:xfrm>
          <a:blipFill>
            <a:blip r:embed="rId2" cstate="screen">
              <a:extLst>
                <a:ext uri="{28A0092B-C50C-407E-A947-70E740481C1C}">
                  <a14:useLocalDpi xmlns:a14="http://schemas.microsoft.com/office/drawing/2010/main"/>
                </a:ext>
              </a:extLst>
            </a:blip>
            <a:stretch>
              <a:fillRect/>
            </a:stretch>
          </a:blip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8" y="2100084"/>
            <a:ext cx="5279731" cy="1600200"/>
          </a:xfrm>
        </p:spPr>
        <p:txBody>
          <a:bodyPr anchor="ctr">
            <a:noAutofit/>
          </a:bodyPr>
          <a:lstStyle>
            <a:lvl1pPr>
              <a:defRPr sz="4400" b="1">
                <a:solidFill>
                  <a:schemeClr val="tx1"/>
                </a:solidFill>
                <a:latin typeface="+mj-lt"/>
              </a:defRPr>
            </a:lvl1pPr>
          </a:lstStyle>
          <a:p>
            <a:r>
              <a:rPr lang="en-US" dirty="0"/>
              <a:t>CLICK TO EDIT MASTER TITLE STYLE</a:t>
            </a:r>
            <a:endParaRPr lang="fi-FI" dirty="0"/>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8" y="3957816"/>
            <a:ext cx="5310876" cy="2245255"/>
          </a:xfrm>
        </p:spPr>
        <p:txBody>
          <a:bodyPr>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CLICK TO EDIT MASTER SUBTITLE STYLE</a:t>
            </a:r>
            <a:endParaRPr lang="fi-FI" dirty="0"/>
          </a:p>
        </p:txBody>
      </p:sp>
      <p:sp>
        <p:nvSpPr>
          <p:cNvPr id="7" name="Kuvan paikkamerkki 6"/>
          <p:cNvSpPr>
            <a:spLocks noGrp="1"/>
          </p:cNvSpPr>
          <p:nvPr>
            <p:ph type="pic" sz="quarter" idx="10" hasCustomPrompt="1"/>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baseline="0"/>
            </a:lvl1pPr>
          </a:lstStyle>
          <a:p>
            <a:r>
              <a:rPr lang="fi-FI" dirty="0"/>
              <a:t> </a:t>
            </a:r>
            <a:endParaRPr lang="en-US" dirty="0"/>
          </a:p>
        </p:txBody>
      </p:sp>
    </p:spTree>
    <p:extLst>
      <p:ext uri="{BB962C8B-B14F-4D97-AF65-F5344CB8AC3E}">
        <p14:creationId xmlns:p14="http://schemas.microsoft.com/office/powerpoint/2010/main" val="24058035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32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2.6.2020</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pic>
        <p:nvPicPr>
          <p:cNvPr id="6" name="Picture 5">
            <a:extLst>
              <a:ext uri="{FF2B5EF4-FFF2-40B4-BE49-F238E27FC236}">
                <a16:creationId xmlns:a16="http://schemas.microsoft.com/office/drawing/2014/main" id="{1B9FF6E6-899B-4597-AEB0-E40070F4F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6452" y="541504"/>
            <a:ext cx="2587225" cy="5260691"/>
          </a:xfrm>
          <a:prstGeom prst="rect">
            <a:avLst/>
          </a:prstGeom>
        </p:spPr>
      </p:pic>
    </p:spTree>
    <p:extLst>
      <p:ext uri="{BB962C8B-B14F-4D97-AF65-F5344CB8AC3E}">
        <p14:creationId xmlns:p14="http://schemas.microsoft.com/office/powerpoint/2010/main" val="298793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F 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a:lstStyle/>
          <a:p>
            <a:fld id="{06AA65E1-DB82-40CA-A1D3-A69BC475BA6E}" type="datetimeFigureOut">
              <a:rPr lang="fi-FI" smtClean="0"/>
              <a:pPr/>
              <a:t>2.6.2020</a:t>
            </a:fld>
            <a:endParaRPr lang="fi-FI"/>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a:lstStyle/>
          <a:p>
            <a:endParaRPr lang="fi-FI" dirty="0"/>
          </a:p>
        </p:txBody>
      </p:sp>
      <p:sp>
        <p:nvSpPr>
          <p:cNvPr id="5" name="Slide Number Placeholder 4">
            <a:extLst>
              <a:ext uri="{FF2B5EF4-FFF2-40B4-BE49-F238E27FC236}">
                <a16:creationId xmlns:a16="http://schemas.microsoft.com/office/drawing/2014/main" id="{58F1D6AB-C47F-4578-82E7-CA66E470A677}"/>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anchor="t"/>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dirty="0"/>
              <a:t>Insert video/media by clicking icon</a:t>
            </a:r>
            <a:endParaRPr lang="en-US" dirty="0"/>
          </a:p>
          <a:p>
            <a:endParaRPr lang="fi-FI" dirty="0"/>
          </a:p>
        </p:txBody>
      </p:sp>
    </p:spTree>
    <p:extLst>
      <p:ext uri="{BB962C8B-B14F-4D97-AF65-F5344CB8AC3E}">
        <p14:creationId xmlns:p14="http://schemas.microsoft.com/office/powerpoint/2010/main" val="3384350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a:lstStyle/>
          <a:p>
            <a:fld id="{06AA65E1-DB82-40CA-A1D3-A69BC475BA6E}" type="datetimeFigureOut">
              <a:rPr lang="fi-FI" smtClean="0"/>
              <a:t>2.6.2020</a:t>
            </a:fld>
            <a:endParaRPr lang="fi-FI"/>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F5B54EEC-2883-43E3-8755-D6870F467106}"/>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42471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6" y="432134"/>
            <a:ext cx="1384064" cy="589358"/>
          </a:xfrm>
          <a:prstGeom prst="rect">
            <a:avLst/>
          </a:prstGeom>
        </p:spPr>
      </p:pic>
    </p:spTree>
    <p:extLst>
      <p:ext uri="{BB962C8B-B14F-4D97-AF65-F5344CB8AC3E}">
        <p14:creationId xmlns:p14="http://schemas.microsoft.com/office/powerpoint/2010/main" val="3034983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897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 Contac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0" y="2103437"/>
            <a:ext cx="10416539" cy="1325563"/>
          </a:xfrm>
        </p:spPr>
        <p:txBody>
          <a:bodyPr>
            <a:normAutofit/>
          </a:bodyPr>
          <a:lstStyle>
            <a:lvl1pPr>
              <a:defRPr sz="4000" b="1"/>
            </a:lvl1pPr>
          </a:lstStyle>
          <a:p>
            <a:r>
              <a:rPr lang="en-US" dirty="0"/>
              <a:t>CLICK TO EDIT MASTER TITLE STYLE</a:t>
            </a:r>
            <a:endParaRPr lang="fi-FI" dirty="0"/>
          </a:p>
        </p:txBody>
      </p:sp>
      <p:pic>
        <p:nvPicPr>
          <p:cNvPr id="6" name="Picture 5">
            <a:extLst>
              <a:ext uri="{FF2B5EF4-FFF2-40B4-BE49-F238E27FC236}">
                <a16:creationId xmlns:a16="http://schemas.microsoft.com/office/drawing/2014/main" id="{1E45100D-3775-4CC0-933D-691D032F0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3984"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0"/>
          </a:xfrm>
        </p:spPr>
        <p:txBody>
          <a:bodyPr>
            <a:normAutofit/>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77963444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4"/>
            <a:ext cx="9144000" cy="2387600"/>
          </a:xfrm>
        </p:spPr>
        <p:txBody>
          <a:bodyPr anchor="ctr">
            <a:normAutofit/>
          </a:bodyPr>
          <a:lstStyle>
            <a:lvl1pPr algn="ctr">
              <a:defRPr sz="5400" b="1"/>
            </a:lvl1pPr>
          </a:lstStyle>
          <a:p>
            <a:r>
              <a:rPr lang="en-US" dirty="0"/>
              <a:t>CLICK TO EDIT MASTER TITLE STYLE</a:t>
            </a:r>
            <a:endParaRPr lang="fi-FI" dirty="0"/>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pic>
        <p:nvPicPr>
          <p:cNvPr id="4" name="Picture 3">
            <a:extLst>
              <a:ext uri="{FF2B5EF4-FFF2-40B4-BE49-F238E27FC236}">
                <a16:creationId xmlns:a16="http://schemas.microsoft.com/office/drawing/2014/main" id="{D9FD4303-35CA-450A-BF76-21E73D52E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509" y="434799"/>
            <a:ext cx="1508647" cy="642408"/>
          </a:xfrm>
          <a:prstGeom prst="rect">
            <a:avLst/>
          </a:prstGeom>
        </p:spPr>
      </p:pic>
    </p:spTree>
    <p:extLst>
      <p:ext uri="{BB962C8B-B14F-4D97-AF65-F5344CB8AC3E}">
        <p14:creationId xmlns:p14="http://schemas.microsoft.com/office/powerpoint/2010/main" val="118649154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5" y="1825625"/>
            <a:ext cx="11201399" cy="4351338"/>
          </a:xfrm>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a:lstStyle/>
          <a:p>
            <a:fld id="{06AA65E1-DB82-40CA-A1D3-A69BC475BA6E}" type="datetimeFigureOut">
              <a:rPr lang="fi-FI" smtClean="0"/>
              <a:t>2.6.2020</a:t>
            </a:fld>
            <a:endParaRPr lang="fi-FI"/>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1977D70-C82D-4833-9745-ACCED8389148}"/>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5496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5"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199"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a:lstStyle/>
          <a:p>
            <a:fld id="{06AA65E1-DB82-40CA-A1D3-A69BC475BA6E}" type="datetimeFigureOut">
              <a:rPr lang="fi-FI" smtClean="0"/>
              <a:t>2.6.2020</a:t>
            </a:fld>
            <a:endParaRPr lang="fi-FI"/>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ACAEF327-87F2-4395-A01B-FDDDA3BA47FE}"/>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6218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7" y="2510632"/>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2.6.2020</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5" y="0"/>
            <a:ext cx="6074735" cy="6189663"/>
          </a:xfrm>
        </p:spPr>
        <p:txBody>
          <a:bodyPr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9322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6" y="555585"/>
            <a:ext cx="5382228" cy="1018575"/>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7" y="1574160"/>
            <a:ext cx="5382228" cy="923038"/>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7" y="2497197"/>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2.6.2020</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0" y="0"/>
            <a:ext cx="6063142" cy="6201239"/>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6315315"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0059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2.6.2020</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5999" y="1"/>
            <a:ext cx="399767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3" y="3126125"/>
            <a:ext cx="3997677" cy="3050838"/>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1"/>
            <a:ext cx="208990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Tree>
    <p:extLst>
      <p:ext uri="{BB962C8B-B14F-4D97-AF65-F5344CB8AC3E}">
        <p14:creationId xmlns:p14="http://schemas.microsoft.com/office/powerpoint/2010/main" val="231165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0" y="137327"/>
            <a:ext cx="11201399" cy="1325563"/>
          </a:xfrm>
        </p:spPr>
        <p:txBody>
          <a:bodyPr>
            <a:normAutofit/>
          </a:bodyPr>
          <a:lstStyle>
            <a:lvl1pPr algn="ctr">
              <a:defRPr sz="4000" b="1"/>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a:lstStyle/>
          <a:p>
            <a:fld id="{06AA65E1-DB82-40CA-A1D3-A69BC475BA6E}" type="datetimeFigureOut">
              <a:rPr lang="fi-FI" smtClean="0"/>
              <a:t>2.6.2020</a:t>
            </a:fld>
            <a:endParaRPr lang="fi-FI"/>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D394E6EB-2E71-43F3-A629-8BFABB865144}"/>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49109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0020" y="81664"/>
            <a:ext cx="11471795" cy="6133602"/>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a:noAutofit/>
          </a:bodyPr>
          <a:lstStyle>
            <a:lvl1pPr>
              <a:defRPr sz="3200" b="1"/>
            </a:lvl1pPr>
          </a:lstStyle>
          <a:p>
            <a:r>
              <a:rPr lang="en-US" dirty="0"/>
              <a:t>CLICK TO EDIT MASTER TITLE STYLE</a:t>
            </a:r>
            <a:endParaRPr lang="fi-FI" dirty="0"/>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68"/>
            <a:ext cx="5382228" cy="4144295"/>
          </a:xfrm>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2.6.2020</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Tree>
    <p:extLst>
      <p:ext uri="{BB962C8B-B14F-4D97-AF65-F5344CB8AC3E}">
        <p14:creationId xmlns:p14="http://schemas.microsoft.com/office/powerpoint/2010/main" val="348218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5" y="365125"/>
            <a:ext cx="11201399" cy="1325563"/>
          </a:xfrm>
          <a:prstGeom prst="rect">
            <a:avLst/>
          </a:prstGeom>
        </p:spPr>
        <p:txBody>
          <a:bodyPr vert="horz" lIns="91440" tIns="45720" rIns="91440" bIns="45720" rtlCol="0" anchor="ctr">
            <a:normAutofit/>
          </a:bodyPr>
          <a:lstStyle/>
          <a:p>
            <a:r>
              <a:rPr lang="fi-FI"/>
              <a:t>Muokkaa perustyyl. napsautt.</a:t>
            </a:r>
            <a:endParaRPr lang="fi-FI" dirty="0"/>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5" y="1825625"/>
            <a:ext cx="1118235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25336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6AA65E1-DB82-40CA-A1D3-A69BC475BA6E}" type="datetimeFigureOut">
              <a:rPr lang="fi-FI" smtClean="0"/>
              <a:pPr/>
              <a:t>2.6.2020</a:t>
            </a:fld>
            <a:endParaRPr lang="fi-FI"/>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Slide Number Placeholder 5">
            <a:extLst>
              <a:ext uri="{FF2B5EF4-FFF2-40B4-BE49-F238E27FC236}">
                <a16:creationId xmlns:a16="http://schemas.microsoft.com/office/drawing/2014/main" id="{0AF0F770-DB2D-422D-B973-C476D754EF35}"/>
              </a:ext>
            </a:extLst>
          </p:cNvPr>
          <p:cNvSpPr>
            <a:spLocks noGrp="1"/>
          </p:cNvSpPr>
          <p:nvPr>
            <p:ph type="sldNum" sz="quarter" idx="4"/>
          </p:nvPr>
        </p:nvSpPr>
        <p:spPr>
          <a:xfrm>
            <a:off x="10093677" y="6355548"/>
            <a:ext cx="15906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EB0C6-1A45-4C71-BA82-57E64F836A39}" type="slidenum">
              <a:rPr lang="fi-FI" smtClean="0"/>
              <a:t>‹#›</a:t>
            </a:fld>
            <a:endParaRPr lang="fi-FI"/>
          </a:p>
        </p:txBody>
      </p:sp>
      <p:pic>
        <p:nvPicPr>
          <p:cNvPr id="9" name="Picture 8">
            <a:extLst>
              <a:ext uri="{FF2B5EF4-FFF2-40B4-BE49-F238E27FC236}">
                <a16:creationId xmlns:a16="http://schemas.microsoft.com/office/drawing/2014/main" id="{E74ACF3F-8258-4B2F-B1AC-C6BB07A5E398}"/>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04825" y="6350963"/>
            <a:ext cx="762001" cy="324473"/>
          </a:xfrm>
          <a:prstGeom prst="rect">
            <a:avLst/>
          </a:prstGeom>
        </p:spPr>
      </p:pic>
    </p:spTree>
    <p:extLst>
      <p:ext uri="{BB962C8B-B14F-4D97-AF65-F5344CB8AC3E}">
        <p14:creationId xmlns:p14="http://schemas.microsoft.com/office/powerpoint/2010/main" val="3136072223"/>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61" r:id="rId3"/>
    <p:sldLayoutId id="2147483663" r:id="rId4"/>
    <p:sldLayoutId id="2147483664" r:id="rId5"/>
    <p:sldLayoutId id="2147483673" r:id="rId6"/>
    <p:sldLayoutId id="2147483676" r:id="rId7"/>
    <p:sldLayoutId id="2147483665" r:id="rId8"/>
    <p:sldLayoutId id="2147483674" r:id="rId9"/>
    <p:sldLayoutId id="2147483675" r:id="rId10"/>
    <p:sldLayoutId id="2147483679" r:id="rId11"/>
    <p:sldLayoutId id="2147483666" r:id="rId12"/>
    <p:sldLayoutId id="2147483677" r:id="rId13"/>
    <p:sldLayoutId id="2147483678" r:id="rId14"/>
    <p:sldLayoutId id="214748368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tool.sustainabletravel.businessfinland.fi/www.visitfinland.com"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auth.sustainabletravel.businessfinland.fi/" TargetMode="External"/><Relationship Id="rId2" Type="http://schemas.openxmlformats.org/officeDocument/2006/relationships/hyperlink" Target="https://www.businessfinland.fi/suomalaisille-asiakkaille/palvelut/matkailun-edistaminen/vastuullisuus/sustainable-travel-finland/"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usinessfinland.fi/suomalaisille-asiakkaille/palvelut/matkailun-edistaminen/vastuullisuus/kestavan-matkailun-periaatteet/"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t="12441" b="12441"/>
          <a:stretch>
            <a:fillRect/>
          </a:stretch>
        </p:blipFill>
        <p:spPr/>
      </p:pic>
      <p:sp>
        <p:nvSpPr>
          <p:cNvPr id="3" name="Title 2">
            <a:extLst>
              <a:ext uri="{FF2B5EF4-FFF2-40B4-BE49-F238E27FC236}">
                <a16:creationId xmlns:a16="http://schemas.microsoft.com/office/drawing/2014/main" id="{B5AA4568-83B7-4707-B39C-EED9A8BE22CA}"/>
              </a:ext>
            </a:extLst>
          </p:cNvPr>
          <p:cNvSpPr>
            <a:spLocks noGrp="1"/>
          </p:cNvSpPr>
          <p:nvPr>
            <p:ph type="title"/>
          </p:nvPr>
        </p:nvSpPr>
        <p:spPr/>
        <p:txBody>
          <a:bodyPr/>
          <a:lstStyle/>
          <a:p>
            <a:r>
              <a:rPr lang="fi-FI" dirty="0"/>
              <a:t>STF –ONLINEALUSTA</a:t>
            </a:r>
          </a:p>
        </p:txBody>
      </p:sp>
      <p:sp>
        <p:nvSpPr>
          <p:cNvPr id="4" name="Text Placeholder 3">
            <a:extLst>
              <a:ext uri="{FF2B5EF4-FFF2-40B4-BE49-F238E27FC236}">
                <a16:creationId xmlns:a16="http://schemas.microsoft.com/office/drawing/2014/main" id="{D5CF5A8C-A3E7-4F61-8C93-2D49798A11C8}"/>
              </a:ext>
            </a:extLst>
          </p:cNvPr>
          <p:cNvSpPr>
            <a:spLocks noGrp="1"/>
          </p:cNvSpPr>
          <p:nvPr>
            <p:ph type="body" sz="half" idx="2"/>
          </p:nvPr>
        </p:nvSpPr>
        <p:spPr/>
        <p:txBody>
          <a:bodyPr/>
          <a:lstStyle/>
          <a:p>
            <a:r>
              <a:rPr lang="fi-FI" dirty="0"/>
              <a:t>Päivitys 31.5.2020</a:t>
            </a:r>
          </a:p>
          <a:p>
            <a:r>
              <a:rPr lang="fi-FI" dirty="0"/>
              <a:t>Liisa Kokkarinen</a:t>
            </a:r>
          </a:p>
          <a:p>
            <a:r>
              <a:rPr lang="fi-FI" dirty="0"/>
              <a:t>Visit Finland </a:t>
            </a:r>
          </a:p>
        </p:txBody>
      </p:sp>
      <p:sp>
        <p:nvSpPr>
          <p:cNvPr id="11" name="Kuvan paikkamerkki 6"/>
          <p:cNvSpPr>
            <a:spLocks noGrp="1"/>
          </p:cNvSpPr>
          <p:nvPr>
            <p:ph type="pic" sz="quarter" idx="10"/>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a:lstStyle/>
          <a:p>
            <a:pPr marL="0" indent="0">
              <a:buNone/>
            </a:pPr>
            <a:r>
              <a:rPr lang="fi-FI" dirty="0"/>
              <a:t> </a:t>
            </a:r>
            <a:endParaRPr lang="en-US" dirty="0"/>
          </a:p>
        </p:txBody>
      </p:sp>
    </p:spTree>
    <p:extLst>
      <p:ext uri="{BB962C8B-B14F-4D97-AF65-F5344CB8AC3E}">
        <p14:creationId xmlns:p14="http://schemas.microsoft.com/office/powerpoint/2010/main" val="2329383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Yrityksen toimintaa tarkentavat tiedot </a:t>
            </a:r>
            <a:endParaRPr lang="en-US" dirty="0"/>
          </a:p>
        </p:txBody>
      </p:sp>
      <p:pic>
        <p:nvPicPr>
          <p:cNvPr id="5" name="Picture 4"/>
          <p:cNvPicPr>
            <a:picLocks noChangeAspect="1"/>
          </p:cNvPicPr>
          <p:nvPr/>
        </p:nvPicPr>
        <p:blipFill>
          <a:blip r:embed="rId2"/>
          <a:stretch>
            <a:fillRect/>
          </a:stretch>
        </p:blipFill>
        <p:spPr>
          <a:xfrm>
            <a:off x="5197418" y="1825625"/>
            <a:ext cx="6593041" cy="3820336"/>
          </a:xfrm>
          <a:prstGeom prst="rect">
            <a:avLst/>
          </a:prstGeom>
        </p:spPr>
      </p:pic>
      <p:sp>
        <p:nvSpPr>
          <p:cNvPr id="7" name="Content Placeholder 6"/>
          <p:cNvSpPr>
            <a:spLocks noGrp="1"/>
          </p:cNvSpPr>
          <p:nvPr>
            <p:ph idx="1"/>
          </p:nvPr>
        </p:nvSpPr>
        <p:spPr>
          <a:xfrm>
            <a:off x="504825" y="1825625"/>
            <a:ext cx="4581867" cy="4164516"/>
          </a:xfrm>
        </p:spPr>
        <p:txBody>
          <a:bodyPr>
            <a:normAutofit fontScale="55000" lnSpcReduction="20000"/>
          </a:bodyPr>
          <a:lstStyle/>
          <a:p>
            <a:pPr marL="0" indent="0">
              <a:buNone/>
            </a:pPr>
            <a:r>
              <a:rPr lang="fi-FI" b="1" dirty="0">
                <a:latin typeface="Finlandica" panose="00000500000000000000" pitchFamily="2" charset="0"/>
              </a:rPr>
              <a:t>YRITYKSEN TOIMINTAA TARKENTAVAT TIEDOT</a:t>
            </a:r>
            <a:endParaRPr lang="en-US" b="1" dirty="0">
              <a:latin typeface="Finlandica" panose="00000500000000000000" pitchFamily="2" charset="0"/>
            </a:endParaRPr>
          </a:p>
          <a:p>
            <a:r>
              <a:rPr lang="fi-FI" dirty="0">
                <a:latin typeface="Finlandica" panose="00000500000000000000" pitchFamily="2" charset="0"/>
              </a:rPr>
              <a:t>STF –onlinealustalta kerättyä dataa hyödynnetään anonyymisti, ja analysoitua tietoa ja dataa tuodaan osaksi alustan kehittämisprosessia ja tiedolla johtamisen tavoitteita. </a:t>
            </a:r>
          </a:p>
          <a:p>
            <a:r>
              <a:rPr lang="fi-FI" dirty="0">
                <a:latin typeface="Finlandica" panose="00000500000000000000" pitchFamily="2" charset="0"/>
              </a:rPr>
              <a:t>Yrityksen toimintaa tarkentavia tietoja ei siis tarvita vain tilastointiin liittyvistä syistä, vaan jotta STF –onlinealustaa voidaan kehittää yrityksen toiminnan mukaan, ja jotta yritykset voidaan liittää oikean </a:t>
            </a:r>
            <a:r>
              <a:rPr lang="fi-FI" dirty="0" err="1">
                <a:latin typeface="Finlandica" panose="00000500000000000000" pitchFamily="2" charset="0"/>
              </a:rPr>
              <a:t>destinaation</a:t>
            </a:r>
            <a:r>
              <a:rPr lang="fi-FI" dirty="0">
                <a:latin typeface="Finlandica" panose="00000500000000000000" pitchFamily="2" charset="0"/>
              </a:rPr>
              <a:t> alueorganisaation yritysverkostoon.</a:t>
            </a:r>
            <a:endParaRPr lang="en-US" dirty="0">
              <a:latin typeface="Finlandica" panose="00000500000000000000" pitchFamily="2" charset="0"/>
            </a:endParaRPr>
          </a:p>
          <a:p>
            <a:r>
              <a:rPr lang="fi-FI" dirty="0">
                <a:latin typeface="Finlandica" panose="00000500000000000000" pitchFamily="2" charset="0"/>
              </a:rPr>
              <a:t>Lisäksi yrityksen euromääräistä liikevaihtoa kysytään, sillä saadakseen </a:t>
            </a:r>
            <a:r>
              <a:rPr lang="fi-FI" dirty="0" err="1">
                <a:latin typeface="Finlandica" panose="00000500000000000000" pitchFamily="2" charset="0"/>
              </a:rPr>
              <a:t>destinaatiotason</a:t>
            </a:r>
            <a:r>
              <a:rPr lang="fi-FI" dirty="0">
                <a:latin typeface="Finlandica" panose="00000500000000000000" pitchFamily="2" charset="0"/>
              </a:rPr>
              <a:t> Sustainable Travel Finland –merkin, </a:t>
            </a:r>
            <a:r>
              <a:rPr lang="fi-FI" dirty="0" err="1">
                <a:latin typeface="Finlandica" panose="00000500000000000000" pitchFamily="2" charset="0"/>
              </a:rPr>
              <a:t>destinaation</a:t>
            </a:r>
            <a:r>
              <a:rPr lang="fi-FI" dirty="0">
                <a:latin typeface="Finlandica" panose="00000500000000000000" pitchFamily="2" charset="0"/>
              </a:rPr>
              <a:t> yrityksistä vähintään 51 %:lla (mukaan lukien liikevaihdoltaan suurimmat) tulee olla yritystason Sustainable Travel Finland -merkki.</a:t>
            </a:r>
          </a:p>
          <a:p>
            <a:r>
              <a:rPr lang="fi-FI" dirty="0">
                <a:latin typeface="Finlandica" panose="00000500000000000000" pitchFamily="2" charset="0"/>
              </a:rPr>
              <a:t>Yritysten määrä ja yhteenlaskettu liikevaihto ovatkin tietoja, jotka </a:t>
            </a:r>
            <a:r>
              <a:rPr lang="fi-FI" dirty="0" err="1">
                <a:latin typeface="Finlandica" panose="00000500000000000000" pitchFamily="2" charset="0"/>
              </a:rPr>
              <a:t>destinaation</a:t>
            </a:r>
            <a:r>
              <a:rPr lang="fi-FI" dirty="0">
                <a:latin typeface="Finlandica" panose="00000500000000000000" pitchFamily="2" charset="0"/>
              </a:rPr>
              <a:t> tulee syöttää onlinealustalle omaan profiiliisi. Sinun tulee siis vain täyttää euromääräinen liikevaihto, ja onlinealusta sitten anonyymisti laskee alueen yritysten liikevaihdon yhteen, ja tarkastelee </a:t>
            </a:r>
            <a:r>
              <a:rPr lang="fi-FI" dirty="0" err="1">
                <a:latin typeface="Finlandica" panose="00000500000000000000" pitchFamily="2" charset="0"/>
              </a:rPr>
              <a:t>destinaation</a:t>
            </a:r>
            <a:r>
              <a:rPr lang="fi-FI" dirty="0">
                <a:latin typeface="Finlandica" panose="00000500000000000000" pitchFamily="2" charset="0"/>
              </a:rPr>
              <a:t> 51% -kriteerin täyttymistä.</a:t>
            </a:r>
            <a:endParaRPr lang="en-US" dirty="0">
              <a:latin typeface="Finlandica" panose="00000500000000000000" pitchFamily="2" charset="0"/>
            </a:endParaRPr>
          </a:p>
          <a:p>
            <a:endParaRPr lang="en-US" dirty="0">
              <a:latin typeface="Finlandica" panose="00000500000000000000" pitchFamily="2" charset="0"/>
            </a:endParaRPr>
          </a:p>
        </p:txBody>
      </p:sp>
    </p:spTree>
    <p:extLst>
      <p:ext uri="{BB962C8B-B14F-4D97-AF65-F5344CB8AC3E}">
        <p14:creationId xmlns:p14="http://schemas.microsoft.com/office/powerpoint/2010/main" val="395387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JULKINEN PROFIILI, 1</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fi-FI" b="1" dirty="0">
                <a:latin typeface="Finlandica" panose="00000500000000000000" pitchFamily="2" charset="0"/>
              </a:rPr>
              <a:t>Yrityksen toiminnan kuvaus Visit Finlandin kanavissa</a:t>
            </a:r>
          </a:p>
          <a:p>
            <a:r>
              <a:rPr lang="fi-FI" dirty="0">
                <a:latin typeface="Finlandica" panose="00000500000000000000" pitchFamily="2" charset="0"/>
              </a:rPr>
              <a:t>Yrityksen saadessa STF –merkin, tullaan yrityksen profiili julkaisemaan Business Finlandin Travel Trade sekä Visit Finlandin englanninkielisellä </a:t>
            </a:r>
            <a:r>
              <a:rPr lang="fi-FI" dirty="0">
                <a:latin typeface="Finlandica" panose="00000500000000000000" pitchFamily="2" charset="0"/>
                <a:hlinkClick r:id="rId2"/>
              </a:rPr>
              <a:t>www.visitfinland.com</a:t>
            </a:r>
            <a:r>
              <a:rPr lang="fi-FI" dirty="0">
                <a:latin typeface="Finlandica" panose="00000500000000000000" pitchFamily="2" charset="0"/>
              </a:rPr>
              <a:t> –sivustoilla. Seuraavia tietoja yrityksestä hyödynnetään julkisen profiilin luomiseen:</a:t>
            </a:r>
          </a:p>
          <a:p>
            <a:pPr lvl="1"/>
            <a:r>
              <a:rPr lang="fi-FI" dirty="0">
                <a:latin typeface="Finlandica" panose="00000500000000000000" pitchFamily="2" charset="0"/>
              </a:rPr>
              <a:t>Yrityksen markkinointinimi</a:t>
            </a:r>
          </a:p>
          <a:p>
            <a:pPr lvl="1"/>
            <a:r>
              <a:rPr lang="fi-FI" dirty="0">
                <a:latin typeface="Finlandica" panose="00000500000000000000" pitchFamily="2" charset="0"/>
              </a:rPr>
              <a:t>Yrityksen päätoimiala</a:t>
            </a:r>
          </a:p>
          <a:p>
            <a:pPr lvl="1"/>
            <a:r>
              <a:rPr lang="fi-FI" dirty="0">
                <a:latin typeface="Finlandica" panose="00000500000000000000" pitchFamily="2" charset="0"/>
              </a:rPr>
              <a:t>Suuralue, jolla yritys toimii</a:t>
            </a:r>
          </a:p>
          <a:p>
            <a:pPr lvl="1"/>
            <a:r>
              <a:rPr lang="fi-FI" dirty="0">
                <a:latin typeface="Finlandica" panose="00000500000000000000" pitchFamily="2" charset="0"/>
              </a:rPr>
              <a:t>Yrityksen toimintaa ilmentävä kuva</a:t>
            </a:r>
          </a:p>
          <a:p>
            <a:pPr lvl="1"/>
            <a:r>
              <a:rPr lang="fi-FI" dirty="0">
                <a:latin typeface="Finlandica" panose="00000500000000000000" pitchFamily="2" charset="0"/>
              </a:rPr>
              <a:t>Yrityksen www-osoite</a:t>
            </a:r>
          </a:p>
          <a:p>
            <a:pPr lvl="1"/>
            <a:r>
              <a:rPr lang="fi-FI" dirty="0">
                <a:latin typeface="Finlandica" panose="00000500000000000000" pitchFamily="2" charset="0"/>
              </a:rPr>
              <a:t>Yrityksen toimintaa kuvaavat palvelukategoriat (näistä lisää tietoa seuraavalla sivulla) </a:t>
            </a:r>
          </a:p>
          <a:p>
            <a:r>
              <a:rPr lang="fi-FI" dirty="0">
                <a:latin typeface="Finlandica" panose="00000500000000000000" pitchFamily="2" charset="0"/>
              </a:rPr>
              <a:t>Tietoja voidaan hyödyntää Visit Finlandin viestinnässä myös ennen STF –merkin saavuttamista. </a:t>
            </a:r>
          </a:p>
          <a:p>
            <a:r>
              <a:rPr lang="fi-FI" dirty="0">
                <a:latin typeface="Finlandica" panose="00000500000000000000" pitchFamily="2" charset="0"/>
              </a:rPr>
              <a:t>On siis ensisijaisen tärkeää, että tiedot ja kuvaukset on täytetty huolella ja englannin kielellä. On myös huomioitava, että www-sivu ja yrityksen toimintaa ilmentävä kuva on harkittu kansainvälinen matkailu mielessä. Koska </a:t>
            </a:r>
            <a:r>
              <a:rPr lang="fi-FI" i="1" dirty="0">
                <a:latin typeface="Finlandica" panose="00000500000000000000" pitchFamily="2" charset="0"/>
              </a:rPr>
              <a:t>tietoja ei voi muuttaa yrityksen saatua STF –merkin</a:t>
            </a:r>
            <a:r>
              <a:rPr lang="fi-FI" dirty="0">
                <a:latin typeface="Finlandica" panose="00000500000000000000" pitchFamily="2" charset="0"/>
              </a:rPr>
              <a:t>, pyydämme että käytätte aikaa julkisen profiilin luomiseen.</a:t>
            </a:r>
          </a:p>
          <a:p>
            <a:endParaRPr lang="en-US" dirty="0">
              <a:latin typeface="Finlandica" panose="00000500000000000000" pitchFamily="2" charset="0"/>
            </a:endParaRPr>
          </a:p>
        </p:txBody>
      </p:sp>
    </p:spTree>
    <p:extLst>
      <p:ext uri="{BB962C8B-B14F-4D97-AF65-F5344CB8AC3E}">
        <p14:creationId xmlns:p14="http://schemas.microsoft.com/office/powerpoint/2010/main" val="101090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JULKINEN PROFIILI, 2</a:t>
            </a:r>
            <a:endParaRPr lang="en-US" dirty="0"/>
          </a:p>
        </p:txBody>
      </p:sp>
      <p:pic>
        <p:nvPicPr>
          <p:cNvPr id="4" name="Content Placeholder 3"/>
          <p:cNvPicPr>
            <a:picLocks noGrp="1" noChangeAspect="1"/>
          </p:cNvPicPr>
          <p:nvPr>
            <p:ph idx="1"/>
          </p:nvPr>
        </p:nvPicPr>
        <p:blipFill>
          <a:blip r:embed="rId2"/>
          <a:stretch>
            <a:fillRect/>
          </a:stretch>
        </p:blipFill>
        <p:spPr>
          <a:xfrm>
            <a:off x="645810" y="1387589"/>
            <a:ext cx="5338855" cy="475514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29486254"/>
              </p:ext>
            </p:extLst>
          </p:nvPr>
        </p:nvGraphicFramePr>
        <p:xfrm>
          <a:off x="7249495" y="514694"/>
          <a:ext cx="4574399" cy="5566903"/>
        </p:xfrm>
        <a:graphic>
          <a:graphicData uri="http://schemas.openxmlformats.org/drawingml/2006/table">
            <a:tbl>
              <a:tblPr>
                <a:tableStyleId>{5C22544A-7EE6-4342-B048-85BDC9FD1C3A}</a:tableStyleId>
              </a:tblPr>
              <a:tblGrid>
                <a:gridCol w="1213901">
                  <a:extLst>
                    <a:ext uri="{9D8B030D-6E8A-4147-A177-3AD203B41FA5}">
                      <a16:colId xmlns:a16="http://schemas.microsoft.com/office/drawing/2014/main" val="606234361"/>
                    </a:ext>
                  </a:extLst>
                </a:gridCol>
                <a:gridCol w="3360498">
                  <a:extLst>
                    <a:ext uri="{9D8B030D-6E8A-4147-A177-3AD203B41FA5}">
                      <a16:colId xmlns:a16="http://schemas.microsoft.com/office/drawing/2014/main" val="2459330604"/>
                    </a:ext>
                  </a:extLst>
                </a:gridCol>
              </a:tblGrid>
              <a:tr h="123167">
                <a:tc>
                  <a:txBody>
                    <a:bodyPr/>
                    <a:lstStyle/>
                    <a:p>
                      <a:pPr algn="l" fontAlgn="b"/>
                      <a:r>
                        <a:rPr lang="en-US" sz="800" b="1" u="none" strike="noStrike" dirty="0" err="1">
                          <a:effectLst/>
                        </a:rPr>
                        <a:t>Palvelukategoaria</a:t>
                      </a:r>
                      <a:r>
                        <a:rPr lang="en-US" sz="800" u="none" strike="noStrike" dirty="0">
                          <a:effectLst/>
                        </a:rPr>
                        <a:t> </a:t>
                      </a:r>
                      <a:endParaRPr lang="en-US" sz="800" b="1" i="0" u="none" strike="noStrike" dirty="0">
                        <a:solidFill>
                          <a:srgbClr val="000000"/>
                        </a:solidFill>
                        <a:effectLst/>
                        <a:latin typeface="Finlandica" panose="00000500000000000000" pitchFamily="2" charset="0"/>
                      </a:endParaRPr>
                    </a:p>
                  </a:txBody>
                  <a:tcPr marL="0" marR="0" marT="0" marB="0" anchor="b"/>
                </a:tc>
                <a:tc>
                  <a:txBody>
                    <a:bodyPr/>
                    <a:lstStyle/>
                    <a:p>
                      <a:pPr algn="l" fontAlgn="b"/>
                      <a:r>
                        <a:rPr lang="en-US" sz="800" b="1" u="none" strike="noStrike" dirty="0" err="1">
                          <a:effectLst/>
                        </a:rPr>
                        <a:t>Ehto</a:t>
                      </a:r>
                      <a:endParaRPr lang="en-US" sz="800" b="1" i="0" u="none" strike="noStrike" dirty="0">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2714441545"/>
                  </a:ext>
                </a:extLst>
              </a:tr>
              <a:tr h="246334">
                <a:tc>
                  <a:txBody>
                    <a:bodyPr/>
                    <a:lstStyle/>
                    <a:p>
                      <a:pPr algn="l" fontAlgn="b"/>
                      <a:r>
                        <a:rPr lang="en-US" sz="800" u="none" strike="noStrike" dirty="0">
                          <a:effectLst/>
                        </a:rPr>
                        <a:t>Restaurant</a:t>
                      </a:r>
                      <a:endParaRPr lang="en-US" sz="800" b="0" i="0" u="none" strike="noStrike" dirty="0">
                        <a:solidFill>
                          <a:srgbClr val="000000"/>
                        </a:solidFill>
                        <a:effectLst/>
                        <a:latin typeface="Finlandica" panose="00000500000000000000" pitchFamily="2" charset="0"/>
                      </a:endParaRPr>
                    </a:p>
                  </a:txBody>
                  <a:tcPr marL="0" marR="0" marT="0" marB="0" anchor="b"/>
                </a:tc>
                <a:tc>
                  <a:txBody>
                    <a:bodyPr/>
                    <a:lstStyle/>
                    <a:p>
                      <a:pPr algn="l" fontAlgn="b"/>
                      <a:r>
                        <a:rPr lang="fi-FI" sz="800" u="none" strike="noStrike">
                          <a:effectLst/>
                        </a:rPr>
                        <a:t>Kohteessa on ravintola, kahvila, baari tai vastaava ruokaelämyksiä tarjoava palvelu </a:t>
                      </a:r>
                      <a:endParaRPr lang="fi-FI" sz="800" b="0" i="0" u="none" strike="noStrike">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2138016967"/>
                  </a:ext>
                </a:extLst>
              </a:tr>
              <a:tr h="271713">
                <a:tc>
                  <a:txBody>
                    <a:bodyPr/>
                    <a:lstStyle/>
                    <a:p>
                      <a:pPr algn="l" fontAlgn="b"/>
                      <a:r>
                        <a:rPr lang="en-US" sz="800" u="none" strike="noStrike" dirty="0">
                          <a:effectLst/>
                        </a:rPr>
                        <a:t>Rental services</a:t>
                      </a:r>
                      <a:endParaRPr lang="en-US" sz="800" b="0" i="0" u="none" strike="noStrike" dirty="0">
                        <a:solidFill>
                          <a:srgbClr val="000000"/>
                        </a:solidFill>
                        <a:effectLst/>
                        <a:latin typeface="Finlandica" panose="00000500000000000000" pitchFamily="2" charset="0"/>
                      </a:endParaRPr>
                    </a:p>
                  </a:txBody>
                  <a:tcPr marL="0" marR="0" marT="0" marB="0" anchor="b"/>
                </a:tc>
                <a:tc>
                  <a:txBody>
                    <a:bodyPr/>
                    <a:lstStyle/>
                    <a:p>
                      <a:pPr algn="l" fontAlgn="b"/>
                      <a:r>
                        <a:rPr lang="fi-FI" sz="800" u="none" strike="noStrike">
                          <a:effectLst/>
                        </a:rPr>
                        <a:t>Kohteesta voi vuokrata välineitä, esim. auton, talvivaatteet, maastopyörän tai veneen </a:t>
                      </a:r>
                      <a:endParaRPr lang="fi-FI" sz="800" b="0" i="0" u="none" strike="noStrike">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3815967704"/>
                  </a:ext>
                </a:extLst>
              </a:tr>
              <a:tr h="271713">
                <a:tc>
                  <a:txBody>
                    <a:bodyPr/>
                    <a:lstStyle/>
                    <a:p>
                      <a:pPr algn="l" fontAlgn="b"/>
                      <a:r>
                        <a:rPr lang="en-US" sz="800" u="none" strike="noStrike" dirty="0">
                          <a:effectLst/>
                        </a:rPr>
                        <a:t>Tours &amp; activities</a:t>
                      </a:r>
                      <a:endParaRPr lang="en-US" sz="800" b="0" i="0" u="none" strike="noStrike" dirty="0">
                        <a:solidFill>
                          <a:srgbClr val="000000"/>
                        </a:solidFill>
                        <a:effectLst/>
                        <a:latin typeface="Finlandica" panose="00000500000000000000" pitchFamily="2" charset="0"/>
                      </a:endParaRPr>
                    </a:p>
                  </a:txBody>
                  <a:tcPr marL="0" marR="0" marT="0" marB="0" anchor="b"/>
                </a:tc>
                <a:tc>
                  <a:txBody>
                    <a:bodyPr/>
                    <a:lstStyle/>
                    <a:p>
                      <a:pPr algn="l" fontAlgn="b"/>
                      <a:r>
                        <a:rPr lang="fi-FI" sz="800" u="none" strike="noStrike">
                          <a:effectLst/>
                        </a:rPr>
                        <a:t>Kohteella on varauspalvelu, ja sieltä voi varata matkoja ja aktiviteetteja, eli kohde on esim DMC tai incoming toimija</a:t>
                      </a:r>
                      <a:endParaRPr lang="fi-FI" sz="800" b="0" i="0" u="none" strike="noStrike">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518036915"/>
                  </a:ext>
                </a:extLst>
              </a:tr>
              <a:tr h="271713">
                <a:tc>
                  <a:txBody>
                    <a:bodyPr/>
                    <a:lstStyle/>
                    <a:p>
                      <a:pPr algn="l" fontAlgn="b"/>
                      <a:r>
                        <a:rPr lang="en-US" sz="800" u="none" strike="noStrike" dirty="0">
                          <a:effectLst/>
                        </a:rPr>
                        <a:t>Guided services</a:t>
                      </a:r>
                      <a:endParaRPr lang="en-US" sz="800" b="0" i="0" u="none" strike="noStrike" dirty="0">
                        <a:solidFill>
                          <a:srgbClr val="000000"/>
                        </a:solidFill>
                        <a:effectLst/>
                        <a:latin typeface="Finlandica" panose="00000500000000000000" pitchFamily="2" charset="0"/>
                      </a:endParaRPr>
                    </a:p>
                  </a:txBody>
                  <a:tcPr marL="0" marR="0" marT="0" marB="0" anchor="b"/>
                </a:tc>
                <a:tc>
                  <a:txBody>
                    <a:bodyPr/>
                    <a:lstStyle/>
                    <a:p>
                      <a:pPr algn="l" fontAlgn="b"/>
                      <a:r>
                        <a:rPr lang="fi-FI" sz="800" u="none" strike="noStrike">
                          <a:effectLst/>
                        </a:rPr>
                        <a:t>Kohteessa järjestetään ohjelmapalveluita tai opastettuja retkiä, jotka ovat varattavissa kohteen kautta</a:t>
                      </a:r>
                      <a:endParaRPr lang="fi-FI" sz="800" b="0" i="0" u="none" strike="noStrike">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1795505447"/>
                  </a:ext>
                </a:extLst>
              </a:tr>
              <a:tr h="361638">
                <a:tc>
                  <a:txBody>
                    <a:bodyPr/>
                    <a:lstStyle/>
                    <a:p>
                      <a:pPr algn="l" fontAlgn="b"/>
                      <a:r>
                        <a:rPr lang="en-US" sz="800" u="none" strike="noStrike">
                          <a:effectLst/>
                        </a:rPr>
                        <a:t>Outdoor &amp; sports</a:t>
                      </a:r>
                      <a:endParaRPr lang="en-US" sz="800" b="0" i="0" u="none" strike="noStrike">
                        <a:solidFill>
                          <a:srgbClr val="000000"/>
                        </a:solidFill>
                        <a:effectLst/>
                        <a:latin typeface="Finlandica" panose="00000500000000000000" pitchFamily="2" charset="0"/>
                      </a:endParaRPr>
                    </a:p>
                  </a:txBody>
                  <a:tcPr marL="0" marR="0" marT="0" marB="0" anchor="b"/>
                </a:tc>
                <a:tc>
                  <a:txBody>
                    <a:bodyPr/>
                    <a:lstStyle/>
                    <a:p>
                      <a:pPr algn="l" fontAlgn="b"/>
                      <a:r>
                        <a:rPr lang="fi-FI" sz="800" u="none" strike="noStrike">
                          <a:effectLst/>
                        </a:rPr>
                        <a:t>Kohde, tai sen välitön läheisyys, tarjoaa erinomaiset ulkoilu- ja urheilumahdollisuudet, kuten esim hiihtokeskukset</a:t>
                      </a:r>
                      <a:endParaRPr lang="fi-FI" sz="800" b="0" i="0" u="none" strike="noStrike">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572561296"/>
                  </a:ext>
                </a:extLst>
              </a:tr>
              <a:tr h="369502">
                <a:tc>
                  <a:txBody>
                    <a:bodyPr/>
                    <a:lstStyle/>
                    <a:p>
                      <a:pPr algn="l" fontAlgn="b"/>
                      <a:r>
                        <a:rPr lang="en-US" sz="800" u="none" strike="noStrike">
                          <a:effectLst/>
                        </a:rPr>
                        <a:t>National park </a:t>
                      </a:r>
                      <a:endParaRPr lang="en-US" sz="800" b="0" i="0" u="none" strike="noStrike">
                        <a:solidFill>
                          <a:srgbClr val="000000"/>
                        </a:solidFill>
                        <a:effectLst/>
                        <a:latin typeface="Finlandica" panose="00000500000000000000" pitchFamily="2" charset="0"/>
                      </a:endParaRPr>
                    </a:p>
                  </a:txBody>
                  <a:tcPr marL="0" marR="0" marT="0" marB="0" anchor="b"/>
                </a:tc>
                <a:tc>
                  <a:txBody>
                    <a:bodyPr/>
                    <a:lstStyle/>
                    <a:p>
                      <a:pPr algn="l" fontAlgn="b"/>
                      <a:r>
                        <a:rPr lang="fi-FI" sz="800" u="none" strike="noStrike">
                          <a:effectLst/>
                        </a:rPr>
                        <a:t>Kohde sijaitsee kansallispuiston välittömässä läheisyydessä, ja kohteesta on joko helppo kulku kansallispuistoon tai kohde järjestää sinne opastettuja retkiä </a:t>
                      </a:r>
                      <a:endParaRPr lang="fi-FI" sz="800" b="0" i="0" u="none" strike="noStrike">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3353859805"/>
                  </a:ext>
                </a:extLst>
              </a:tr>
              <a:tr h="123167">
                <a:tc>
                  <a:txBody>
                    <a:bodyPr/>
                    <a:lstStyle/>
                    <a:p>
                      <a:pPr algn="l" fontAlgn="b"/>
                      <a:r>
                        <a:rPr lang="en-US" sz="800" u="none" strike="noStrike">
                          <a:effectLst/>
                        </a:rPr>
                        <a:t>Guest harbour</a:t>
                      </a:r>
                      <a:endParaRPr lang="en-US" sz="800" b="0" i="0" u="none" strike="noStrike">
                        <a:solidFill>
                          <a:srgbClr val="000000"/>
                        </a:solidFill>
                        <a:effectLst/>
                        <a:latin typeface="Finlandica" panose="00000500000000000000" pitchFamily="2" charset="0"/>
                      </a:endParaRPr>
                    </a:p>
                  </a:txBody>
                  <a:tcPr marL="0" marR="0" marT="0" marB="0" anchor="b"/>
                </a:tc>
                <a:tc>
                  <a:txBody>
                    <a:bodyPr/>
                    <a:lstStyle/>
                    <a:p>
                      <a:pPr algn="l" fontAlgn="b"/>
                      <a:r>
                        <a:rPr lang="en-US" sz="800" u="none" strike="noStrike">
                          <a:effectLst/>
                        </a:rPr>
                        <a:t>Kohteessa on vierasvenesatama </a:t>
                      </a:r>
                      <a:endParaRPr lang="en-US" sz="800" b="0" i="0" u="none" strike="noStrike">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2577373914"/>
                  </a:ext>
                </a:extLst>
              </a:tr>
              <a:tr h="361638">
                <a:tc>
                  <a:txBody>
                    <a:bodyPr/>
                    <a:lstStyle/>
                    <a:p>
                      <a:pPr algn="l" fontAlgn="b"/>
                      <a:r>
                        <a:rPr lang="en-US" sz="800" u="none" strike="noStrike">
                          <a:effectLst/>
                        </a:rPr>
                        <a:t>Events </a:t>
                      </a:r>
                      <a:endParaRPr lang="en-US" sz="800" b="0" i="0" u="none" strike="noStrike">
                        <a:solidFill>
                          <a:srgbClr val="000000"/>
                        </a:solidFill>
                        <a:effectLst/>
                        <a:latin typeface="Finlandica" panose="00000500000000000000" pitchFamily="2" charset="0"/>
                      </a:endParaRPr>
                    </a:p>
                  </a:txBody>
                  <a:tcPr marL="0" marR="0" marT="0" marB="0" anchor="b"/>
                </a:tc>
                <a:tc>
                  <a:txBody>
                    <a:bodyPr/>
                    <a:lstStyle/>
                    <a:p>
                      <a:pPr algn="l" fontAlgn="b"/>
                      <a:r>
                        <a:rPr lang="fi-FI" sz="800" u="none" strike="noStrike" dirty="0">
                          <a:effectLst/>
                        </a:rPr>
                        <a:t>Kohteessa järjestetään matkailijoita kiinnostavia tapahtumia (eli </a:t>
                      </a:r>
                      <a:r>
                        <a:rPr lang="fi-FI" sz="800" u="none" strike="noStrike" dirty="0" err="1">
                          <a:effectLst/>
                        </a:rPr>
                        <a:t>esim</a:t>
                      </a:r>
                      <a:r>
                        <a:rPr lang="fi-FI" sz="800" u="none" strike="noStrike" dirty="0">
                          <a:effectLst/>
                        </a:rPr>
                        <a:t> kokouspalvelut eivät kuulut tähän kategoriaan)</a:t>
                      </a:r>
                      <a:endParaRPr lang="fi-FI" sz="800" b="0" i="0" u="none" strike="noStrike" dirty="0">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292740762"/>
                  </a:ext>
                </a:extLst>
              </a:tr>
              <a:tr h="246334">
                <a:tc>
                  <a:txBody>
                    <a:bodyPr/>
                    <a:lstStyle/>
                    <a:p>
                      <a:pPr algn="l" fontAlgn="ctr"/>
                      <a:r>
                        <a:rPr lang="en-US" sz="800" u="none" strike="noStrike">
                          <a:effectLst/>
                        </a:rPr>
                        <a:t>Wellbeing </a:t>
                      </a:r>
                      <a:endParaRPr lang="en-US" sz="800" b="0" i="0" u="none" strike="noStrike">
                        <a:solidFill>
                          <a:srgbClr val="000000"/>
                        </a:solidFill>
                        <a:effectLst/>
                        <a:latin typeface="Finlandica" panose="00000500000000000000" pitchFamily="2" charset="0"/>
                      </a:endParaRPr>
                    </a:p>
                  </a:txBody>
                  <a:tcPr marL="0" marR="0" marT="0" marB="0" anchor="ctr"/>
                </a:tc>
                <a:tc>
                  <a:txBody>
                    <a:bodyPr/>
                    <a:lstStyle/>
                    <a:p>
                      <a:pPr algn="l" fontAlgn="b"/>
                      <a:r>
                        <a:rPr lang="fi-FI" sz="800" u="none" strike="noStrike">
                          <a:effectLst/>
                        </a:rPr>
                        <a:t>Kohde tarjoaa hyvinvointipalveluita tai -tuotteita, esim. saunat, spat, yrittihoidot </a:t>
                      </a:r>
                      <a:endParaRPr lang="fi-FI" sz="800" b="0" i="0" u="none" strike="noStrike">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1118328005"/>
                  </a:ext>
                </a:extLst>
              </a:tr>
              <a:tr h="369502">
                <a:tc>
                  <a:txBody>
                    <a:bodyPr/>
                    <a:lstStyle/>
                    <a:p>
                      <a:pPr algn="l" fontAlgn="ctr"/>
                      <a:r>
                        <a:rPr lang="en-US" sz="800" u="none" strike="noStrike">
                          <a:effectLst/>
                        </a:rPr>
                        <a:t>Shopping</a:t>
                      </a:r>
                      <a:endParaRPr lang="en-US" sz="800" b="0" i="0" u="none" strike="noStrike">
                        <a:solidFill>
                          <a:srgbClr val="000000"/>
                        </a:solidFill>
                        <a:effectLst/>
                        <a:latin typeface="Finlandica" panose="00000500000000000000" pitchFamily="2" charset="0"/>
                      </a:endParaRPr>
                    </a:p>
                  </a:txBody>
                  <a:tcPr marL="0" marR="0" marT="0" marB="0" anchor="ctr"/>
                </a:tc>
                <a:tc>
                  <a:txBody>
                    <a:bodyPr/>
                    <a:lstStyle/>
                    <a:p>
                      <a:pPr algn="l" fontAlgn="b"/>
                      <a:r>
                        <a:rPr lang="fi-FI" sz="800" u="none" strike="noStrike">
                          <a:effectLst/>
                        </a:rPr>
                        <a:t>Kohde tai sen välitön läheisyys tarjoaa hyvät ostosmahdollisuudet keskittyen erityisesti paikalliseen ja suomalaiseen tuotantoon sekä lahjatavaratuotteisiin </a:t>
                      </a:r>
                      <a:endParaRPr lang="fi-FI" sz="800" b="0" i="0" u="none" strike="noStrike">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2542765465"/>
                  </a:ext>
                </a:extLst>
              </a:tr>
              <a:tr h="451238">
                <a:tc>
                  <a:txBody>
                    <a:bodyPr/>
                    <a:lstStyle/>
                    <a:p>
                      <a:pPr algn="l" fontAlgn="ctr"/>
                      <a:r>
                        <a:rPr lang="en-US" sz="800" u="none" strike="noStrike">
                          <a:effectLst/>
                        </a:rPr>
                        <a:t>Wildlife &amp; animals</a:t>
                      </a:r>
                      <a:endParaRPr lang="en-US" sz="800" b="0" i="0" u="none" strike="noStrike">
                        <a:solidFill>
                          <a:srgbClr val="000000"/>
                        </a:solidFill>
                        <a:effectLst/>
                        <a:latin typeface="Finlandica" panose="00000500000000000000" pitchFamily="2" charset="0"/>
                      </a:endParaRPr>
                    </a:p>
                  </a:txBody>
                  <a:tcPr marL="0" marR="0" marT="0" marB="0" anchor="ctr"/>
                </a:tc>
                <a:tc>
                  <a:txBody>
                    <a:bodyPr/>
                    <a:lstStyle/>
                    <a:p>
                      <a:pPr algn="l" fontAlgn="b"/>
                      <a:r>
                        <a:rPr lang="fi-FI" sz="800" u="none" strike="noStrike">
                          <a:effectLst/>
                        </a:rPr>
                        <a:t>Kohde on erikoistunut eläimiin tutustumiseen ja niiden ihailuun, esim. karhun- ja hylkeiden katselu, eläintarhat, huskyfarmit, porotilat. Kategoriaan ei kuulu metsästys- ja kalastuspalvelut. </a:t>
                      </a:r>
                      <a:endParaRPr lang="fi-FI" sz="800" b="0" i="0" u="none" strike="noStrike">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2995507582"/>
                  </a:ext>
                </a:extLst>
              </a:tr>
              <a:tr h="451238">
                <a:tc>
                  <a:txBody>
                    <a:bodyPr/>
                    <a:lstStyle/>
                    <a:p>
                      <a:pPr algn="l" fontAlgn="ctr"/>
                      <a:r>
                        <a:rPr lang="en-US" sz="800" u="none" strike="noStrike">
                          <a:effectLst/>
                        </a:rPr>
                        <a:t>Culture </a:t>
                      </a:r>
                      <a:endParaRPr lang="en-US" sz="800" b="0" i="0" u="none" strike="noStrike">
                        <a:solidFill>
                          <a:srgbClr val="000000"/>
                        </a:solidFill>
                        <a:effectLst/>
                        <a:latin typeface="Finlandica" panose="00000500000000000000" pitchFamily="2" charset="0"/>
                      </a:endParaRPr>
                    </a:p>
                  </a:txBody>
                  <a:tcPr marL="0" marR="0" marT="0" marB="0" anchor="ctr"/>
                </a:tc>
                <a:tc>
                  <a:txBody>
                    <a:bodyPr/>
                    <a:lstStyle/>
                    <a:p>
                      <a:pPr algn="l" fontAlgn="b"/>
                      <a:r>
                        <a:rPr lang="fi-FI" sz="800" u="none" strike="noStrike">
                          <a:effectLst/>
                        </a:rPr>
                        <a:t>Kohde on erikoistunut kulttuuripalveluihin ja niiden esittämiseen (esim design, arkkitehtuuri, museot, tapahtumat yms), tai itse kohte on kulttuurillisesti merkittävä tai tarjoaa kulttuurielämyksiä</a:t>
                      </a:r>
                      <a:endParaRPr lang="fi-FI" sz="800" b="0" i="0" u="none" strike="noStrike">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902708597"/>
                  </a:ext>
                </a:extLst>
              </a:tr>
              <a:tr h="271713">
                <a:tc>
                  <a:txBody>
                    <a:bodyPr/>
                    <a:lstStyle/>
                    <a:p>
                      <a:pPr algn="l" fontAlgn="ctr"/>
                      <a:r>
                        <a:rPr lang="en-US" sz="800" u="none" strike="noStrike">
                          <a:effectLst/>
                        </a:rPr>
                        <a:t>Natural phenomena</a:t>
                      </a:r>
                      <a:endParaRPr lang="en-US" sz="800" b="0" i="0" u="none" strike="noStrike">
                        <a:solidFill>
                          <a:srgbClr val="000000"/>
                        </a:solidFill>
                        <a:effectLst/>
                        <a:latin typeface="Finlandica" panose="00000500000000000000" pitchFamily="2" charset="0"/>
                      </a:endParaRPr>
                    </a:p>
                  </a:txBody>
                  <a:tcPr marL="0" marR="0" marT="0" marB="0" anchor="ctr"/>
                </a:tc>
                <a:tc>
                  <a:txBody>
                    <a:bodyPr/>
                    <a:lstStyle/>
                    <a:p>
                      <a:pPr algn="l" fontAlgn="b"/>
                      <a:r>
                        <a:rPr lang="fi-FI" sz="800" u="none" strike="noStrike">
                          <a:effectLst/>
                        </a:rPr>
                        <a:t>Kohde on erikoistunut luonnonilmiöiden (esim. revontulet, keskiyön aurinko) ihailuun ja kokemiseen</a:t>
                      </a:r>
                      <a:endParaRPr lang="fi-FI" sz="800" b="0" i="0" u="none" strike="noStrike">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3587262723"/>
                  </a:ext>
                </a:extLst>
              </a:tr>
              <a:tr h="246334">
                <a:tc>
                  <a:txBody>
                    <a:bodyPr/>
                    <a:lstStyle/>
                    <a:p>
                      <a:pPr algn="l" fontAlgn="ctr"/>
                      <a:r>
                        <a:rPr lang="en-US" sz="800" u="none" strike="noStrike">
                          <a:effectLst/>
                        </a:rPr>
                        <a:t>Extraordinary accommodation</a:t>
                      </a:r>
                      <a:endParaRPr lang="en-US" sz="800" b="0" i="0" u="none" strike="noStrike">
                        <a:solidFill>
                          <a:srgbClr val="000000"/>
                        </a:solidFill>
                        <a:effectLst/>
                        <a:latin typeface="Finlandica" panose="00000500000000000000" pitchFamily="2" charset="0"/>
                      </a:endParaRPr>
                    </a:p>
                  </a:txBody>
                  <a:tcPr marL="0" marR="0" marT="0" marB="0" anchor="ctr"/>
                </a:tc>
                <a:tc>
                  <a:txBody>
                    <a:bodyPr/>
                    <a:lstStyle/>
                    <a:p>
                      <a:pPr algn="l" fontAlgn="b"/>
                      <a:r>
                        <a:rPr lang="fi-FI" sz="800" u="none" strike="noStrike">
                          <a:effectLst/>
                        </a:rPr>
                        <a:t>Kohde tarjoaa erikoismajoitusta, esim. lasi-iglut, glamping, tentsile yms.</a:t>
                      </a:r>
                      <a:endParaRPr lang="fi-FI" sz="800" b="0" i="0" u="none" strike="noStrike">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2198450813"/>
                  </a:ext>
                </a:extLst>
              </a:tr>
              <a:tr h="488744">
                <a:tc>
                  <a:txBody>
                    <a:bodyPr/>
                    <a:lstStyle/>
                    <a:p>
                      <a:pPr algn="l" fontAlgn="ctr"/>
                      <a:r>
                        <a:rPr lang="en-US" sz="800" u="none" strike="noStrike">
                          <a:effectLst/>
                        </a:rPr>
                        <a:t>Wheelchair friendly </a:t>
                      </a:r>
                      <a:endParaRPr lang="en-US" sz="800" b="0" i="0" u="none" strike="noStrike">
                        <a:solidFill>
                          <a:srgbClr val="000000"/>
                        </a:solidFill>
                        <a:effectLst/>
                        <a:latin typeface="Finlandica" panose="00000500000000000000" pitchFamily="2" charset="0"/>
                      </a:endParaRPr>
                    </a:p>
                  </a:txBody>
                  <a:tcPr marL="0" marR="0" marT="0" marB="0" anchor="ctr"/>
                </a:tc>
                <a:tc>
                  <a:txBody>
                    <a:bodyPr/>
                    <a:lstStyle/>
                    <a:p>
                      <a:pPr algn="l" fontAlgn="b"/>
                      <a:r>
                        <a:rPr lang="fi-FI" sz="800" u="none" strike="noStrike">
                          <a:effectLst/>
                        </a:rPr>
                        <a:t>Kohde on pyörätuolilla saavutettavissa, ja kaikki kohteen palvelut ovat kohderyhmälle yhdenvertaisesti käytettävissä. Henkilökunnalla on asianomaiset valmiudet palvella ja kohdata kohderyhmä. </a:t>
                      </a:r>
                      <a:endParaRPr lang="fi-FI" sz="800" b="0" i="0" u="none" strike="noStrike">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4031647357"/>
                  </a:ext>
                </a:extLst>
              </a:tr>
              <a:tr h="369502">
                <a:tc>
                  <a:txBody>
                    <a:bodyPr/>
                    <a:lstStyle/>
                    <a:p>
                      <a:pPr algn="l" fontAlgn="ctr"/>
                      <a:r>
                        <a:rPr lang="en-US" sz="800" u="none" strike="noStrike">
                          <a:effectLst/>
                        </a:rPr>
                        <a:t>LGBTQ+ friendly </a:t>
                      </a:r>
                      <a:endParaRPr lang="en-US" sz="800" b="0" i="0" u="none" strike="noStrike">
                        <a:solidFill>
                          <a:srgbClr val="000000"/>
                        </a:solidFill>
                        <a:effectLst/>
                        <a:latin typeface="Finlandica" panose="00000500000000000000" pitchFamily="2" charset="0"/>
                      </a:endParaRPr>
                    </a:p>
                  </a:txBody>
                  <a:tcPr marL="0" marR="0" marT="0" marB="0" anchor="ctr"/>
                </a:tc>
                <a:tc>
                  <a:txBody>
                    <a:bodyPr/>
                    <a:lstStyle/>
                    <a:p>
                      <a:pPr algn="l" fontAlgn="b"/>
                      <a:r>
                        <a:rPr lang="fi-FI" sz="800" u="none" strike="noStrike">
                          <a:effectLst/>
                        </a:rPr>
                        <a:t>Kohde palvelee LGBTQ+ kohderyhmää huomioiden heidät mm. viestinnässä, ja henkilökunnalla on tasa-arvoa ja yhdenvertaisuutta vaaliva palveluote </a:t>
                      </a:r>
                      <a:endParaRPr lang="fi-FI" sz="800" b="0" i="0" u="none" strike="noStrike">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3526520329"/>
                  </a:ext>
                </a:extLst>
              </a:tr>
              <a:tr h="271713">
                <a:tc>
                  <a:txBody>
                    <a:bodyPr/>
                    <a:lstStyle/>
                    <a:p>
                      <a:pPr algn="l" fontAlgn="ctr"/>
                      <a:r>
                        <a:rPr lang="en-US" sz="800" u="none" strike="noStrike">
                          <a:effectLst/>
                        </a:rPr>
                        <a:t>Family friendly </a:t>
                      </a:r>
                      <a:endParaRPr lang="en-US" sz="800" b="0" i="0" u="none" strike="noStrike">
                        <a:solidFill>
                          <a:srgbClr val="000000"/>
                        </a:solidFill>
                        <a:effectLst/>
                        <a:latin typeface="Finlandica" panose="00000500000000000000" pitchFamily="2" charset="0"/>
                      </a:endParaRPr>
                    </a:p>
                  </a:txBody>
                  <a:tcPr marL="0" marR="0" marT="0" marB="0" anchor="ctr"/>
                </a:tc>
                <a:tc>
                  <a:txBody>
                    <a:bodyPr/>
                    <a:lstStyle/>
                    <a:p>
                      <a:pPr algn="l" fontAlgn="b"/>
                      <a:r>
                        <a:rPr lang="fi-FI" sz="800" u="none" strike="noStrike" dirty="0">
                          <a:effectLst/>
                        </a:rPr>
                        <a:t>Kohde palvelee erityisesti lapsiperheitä, heidän eritystarpeensa huomioiden, ja henkilökunnalla on lapsiystävällinen ote  </a:t>
                      </a:r>
                      <a:endParaRPr lang="fi-FI" sz="800" b="0" i="0" u="none" strike="noStrike" dirty="0">
                        <a:solidFill>
                          <a:srgbClr val="000000"/>
                        </a:solidFill>
                        <a:effectLst/>
                        <a:latin typeface="Finlandica" panose="00000500000000000000" pitchFamily="2" charset="0"/>
                      </a:endParaRPr>
                    </a:p>
                  </a:txBody>
                  <a:tcPr marL="0" marR="0" marT="0" marB="0" anchor="b"/>
                </a:tc>
                <a:extLst>
                  <a:ext uri="{0D108BD9-81ED-4DB2-BD59-A6C34878D82A}">
                    <a16:rowId xmlns:a16="http://schemas.microsoft.com/office/drawing/2014/main" val="2526178976"/>
                  </a:ext>
                </a:extLst>
              </a:tr>
            </a:tbl>
          </a:graphicData>
        </a:graphic>
      </p:graphicFrame>
      <p:sp>
        <p:nvSpPr>
          <p:cNvPr id="3" name="Rounded Rectangle 2"/>
          <p:cNvSpPr/>
          <p:nvPr/>
        </p:nvSpPr>
        <p:spPr>
          <a:xfrm>
            <a:off x="700857" y="4270850"/>
            <a:ext cx="2940317" cy="9363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3679502" y="4730788"/>
            <a:ext cx="3449533" cy="21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017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Termit tutuiksi! </a:t>
            </a:r>
            <a:endParaRPr lang="en-US" dirty="0"/>
          </a:p>
        </p:txBody>
      </p:sp>
      <p:sp>
        <p:nvSpPr>
          <p:cNvPr id="3" name="Content Placeholder 2"/>
          <p:cNvSpPr>
            <a:spLocks noGrp="1"/>
          </p:cNvSpPr>
          <p:nvPr>
            <p:ph idx="1"/>
          </p:nvPr>
        </p:nvSpPr>
        <p:spPr/>
        <p:txBody>
          <a:bodyPr>
            <a:normAutofit fontScale="85000" lnSpcReduction="20000"/>
          </a:bodyPr>
          <a:lstStyle/>
          <a:p>
            <a:r>
              <a:rPr lang="fi-FI" b="1" dirty="0">
                <a:latin typeface="Finlandica" panose="00000500000000000000" pitchFamily="2" charset="0"/>
              </a:rPr>
              <a:t>Sustainable Travel Finland –profiili</a:t>
            </a:r>
            <a:r>
              <a:rPr lang="fi-FI" dirty="0">
                <a:latin typeface="Finlandica" panose="00000500000000000000" pitchFamily="2" charset="0"/>
              </a:rPr>
              <a:t> on kattaus perustiedoista, joilla haetaan STF –ohjelmaan ja joita käytetään Visit Finlandin viestinnässä saatuasi STF –merkin  </a:t>
            </a:r>
          </a:p>
          <a:p>
            <a:r>
              <a:rPr lang="fi-FI" b="1" dirty="0">
                <a:latin typeface="Finlandica" panose="00000500000000000000" pitchFamily="2" charset="0"/>
              </a:rPr>
              <a:t>Sustainable Travel Finland -hakemus </a:t>
            </a:r>
            <a:r>
              <a:rPr lang="fi-FI" dirty="0">
                <a:latin typeface="Finlandica" panose="00000500000000000000" pitchFamily="2" charset="0"/>
              </a:rPr>
              <a:t>on onlinepohjainen hakemus, joka sisältää perustietoja yrityksestä / hakijasta sekä STF -profiilin, ja jolla haet mukaan ohjelmaan ja STF –merkkiä. </a:t>
            </a:r>
          </a:p>
          <a:p>
            <a:r>
              <a:rPr lang="fi-FI" b="1" dirty="0">
                <a:latin typeface="Finlandica" panose="00000500000000000000" pitchFamily="2" charset="0"/>
              </a:rPr>
              <a:t>Sustainable Travel Finland –ohjelmalla</a:t>
            </a:r>
            <a:r>
              <a:rPr lang="fi-FI" dirty="0">
                <a:latin typeface="Finlandica" panose="00000500000000000000" pitchFamily="2" charset="0"/>
              </a:rPr>
              <a:t> tarkoitetaan ’Sustainable Travel Finland’ kokonaisuutta, jota tukemaan on luotu mm. STF e-opas, jota todennetaan STF –onlinealustalla, ja jonka läpikäytyä saa STF –merkin </a:t>
            </a:r>
          </a:p>
          <a:p>
            <a:r>
              <a:rPr lang="fi-FI" b="1" dirty="0">
                <a:latin typeface="Finlandica" panose="00000500000000000000" pitchFamily="2" charset="0"/>
              </a:rPr>
              <a:t>Sustainable Travel Finland e-opas</a:t>
            </a:r>
            <a:r>
              <a:rPr lang="fi-FI" dirty="0">
                <a:latin typeface="Finlandica" panose="00000500000000000000" pitchFamily="2" charset="0"/>
              </a:rPr>
              <a:t> on e-</a:t>
            </a:r>
            <a:r>
              <a:rPr lang="fi-FI" dirty="0" err="1">
                <a:latin typeface="Finlandica" panose="00000500000000000000" pitchFamily="2" charset="0"/>
              </a:rPr>
              <a:t>learning</a:t>
            </a:r>
            <a:r>
              <a:rPr lang="fi-FI" dirty="0">
                <a:latin typeface="Finlandica" panose="00000500000000000000" pitchFamily="2" charset="0"/>
              </a:rPr>
              <a:t> alustalle rakennettu kattava ja opettava kokonaisuus kestävästä matkailusta, sen edistämisestä, tärkeydestä ja nykytilasta Suomessa. STF e-opas selittää STF –polun </a:t>
            </a:r>
            <a:r>
              <a:rPr lang="fi-FI" dirty="0" err="1">
                <a:latin typeface="Finlandica" panose="00000500000000000000" pitchFamily="2" charset="0"/>
              </a:rPr>
              <a:t>kriteeristön</a:t>
            </a:r>
            <a:r>
              <a:rPr lang="fi-FI" dirty="0">
                <a:latin typeface="Finlandica" panose="00000500000000000000" pitchFamily="2" charset="0"/>
              </a:rPr>
              <a:t> askel askeleelta</a:t>
            </a:r>
          </a:p>
          <a:p>
            <a:r>
              <a:rPr lang="fi-FI" b="1" dirty="0">
                <a:latin typeface="Finlandica" panose="00000500000000000000" pitchFamily="2" charset="0"/>
              </a:rPr>
              <a:t>Sustainable Travel Finland –polulla</a:t>
            </a:r>
            <a:r>
              <a:rPr lang="fi-FI" dirty="0">
                <a:latin typeface="Finlandica" panose="00000500000000000000" pitchFamily="2" charset="0"/>
              </a:rPr>
              <a:t> tarkoitetaan STF –ohjelman </a:t>
            </a:r>
            <a:r>
              <a:rPr lang="fi-FI" dirty="0" err="1">
                <a:latin typeface="Finlandica" panose="00000500000000000000" pitchFamily="2" charset="0"/>
              </a:rPr>
              <a:t>kriteeristöä</a:t>
            </a:r>
            <a:r>
              <a:rPr lang="fi-FI" dirty="0">
                <a:latin typeface="Finlandica" panose="00000500000000000000" pitchFamily="2" charset="0"/>
              </a:rPr>
              <a:t>, joiden tulee täyttyä saadakseen STF –merkin, ja joita todennetaan STF –onlinealustalla </a:t>
            </a:r>
          </a:p>
          <a:p>
            <a:r>
              <a:rPr lang="fi-FI" b="1" dirty="0">
                <a:latin typeface="Finlandica" panose="00000500000000000000" pitchFamily="2" charset="0"/>
              </a:rPr>
              <a:t>Sustainable Travel Finland –onlinealusta</a:t>
            </a:r>
            <a:r>
              <a:rPr lang="fi-FI" dirty="0">
                <a:latin typeface="Finlandica" panose="00000500000000000000" pitchFamily="2" charset="0"/>
              </a:rPr>
              <a:t> on digitaalinen alusta, jolla todennat STF -polun askeleita, tehdään itsearviointi ja jossa haetaan STF –merkkiä.</a:t>
            </a:r>
          </a:p>
          <a:p>
            <a:r>
              <a:rPr lang="fi-FI" b="1" dirty="0">
                <a:latin typeface="Finlandica" panose="00000500000000000000" pitchFamily="2" charset="0"/>
              </a:rPr>
              <a:t>Sustainable Travel Finland –merkki </a:t>
            </a:r>
            <a:r>
              <a:rPr lang="fi-FI" dirty="0">
                <a:latin typeface="Finlandica" panose="00000500000000000000" pitchFamily="2" charset="0"/>
              </a:rPr>
              <a:t>saavutetaan kulkemalla koko STF –ohjelma, täyttämällä sen polulla vaaditut kriteerit ja todentamalla nämä STF –onlinealustalla</a:t>
            </a:r>
          </a:p>
          <a:p>
            <a:endParaRPr lang="en-US" dirty="0"/>
          </a:p>
        </p:txBody>
      </p:sp>
    </p:spTree>
    <p:extLst>
      <p:ext uri="{BB962C8B-B14F-4D97-AF65-F5344CB8AC3E}">
        <p14:creationId xmlns:p14="http://schemas.microsoft.com/office/powerpoint/2010/main" val="1820892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6607"/>
            <a:ext cx="12192000" cy="9144000"/>
          </a:xfrm>
          <a:prstGeom prst="rect">
            <a:avLst/>
          </a:prstGeom>
        </p:spPr>
      </p:pic>
      <p:sp>
        <p:nvSpPr>
          <p:cNvPr id="2" name="Title 1">
            <a:extLst>
              <a:ext uri="{FF2B5EF4-FFF2-40B4-BE49-F238E27FC236}">
                <a16:creationId xmlns:a16="http://schemas.microsoft.com/office/drawing/2014/main" id="{6DDE2369-072A-41C1-8FA9-B1782FD7F187}"/>
              </a:ext>
            </a:extLst>
          </p:cNvPr>
          <p:cNvSpPr>
            <a:spLocks noGrp="1"/>
          </p:cNvSpPr>
          <p:nvPr>
            <p:ph type="title"/>
          </p:nvPr>
        </p:nvSpPr>
        <p:spPr>
          <a:xfrm>
            <a:off x="925351" y="2103437"/>
            <a:ext cx="10388072" cy="1325563"/>
          </a:xfrm>
        </p:spPr>
        <p:txBody>
          <a:bodyPr>
            <a:normAutofit fontScale="90000"/>
          </a:bodyPr>
          <a:lstStyle/>
          <a:p>
            <a:r>
              <a:rPr lang="fi-FI" sz="2700" b="0" i="1" dirty="0">
                <a:latin typeface="Arial" panose="020B0604020202020204" pitchFamily="34" charset="0"/>
                <a:cs typeface="Arial" panose="020B0604020202020204" pitchFamily="34" charset="0"/>
              </a:rPr>
              <a:t>"Se oli hauska ja kiemurteleva polku.…</a:t>
            </a:r>
            <a:br>
              <a:rPr lang="fi-FI" sz="2700" b="0" i="1" dirty="0">
                <a:latin typeface="Arial" panose="020B0604020202020204" pitchFamily="34" charset="0"/>
                <a:cs typeface="Arial" panose="020B0604020202020204" pitchFamily="34" charset="0"/>
              </a:rPr>
            </a:br>
            <a:r>
              <a:rPr lang="fi-FI" sz="2700" b="0" i="1" dirty="0">
                <a:latin typeface="Arial" panose="020B0604020202020204" pitchFamily="34" charset="0"/>
                <a:cs typeface="Arial" panose="020B0604020202020204" pitchFamily="34" charset="0"/>
              </a:rPr>
              <a:t>Se teki mutkia ja hypähdyksiä joka suuntaan,</a:t>
            </a:r>
            <a:br>
              <a:rPr lang="fi-FI" sz="2700" b="0" i="1" dirty="0">
                <a:latin typeface="Arial" panose="020B0604020202020204" pitchFamily="34" charset="0"/>
                <a:cs typeface="Arial" panose="020B0604020202020204" pitchFamily="34" charset="0"/>
              </a:rPr>
            </a:br>
            <a:br>
              <a:rPr lang="fi-FI" sz="2700" b="0" i="1" dirty="0">
                <a:latin typeface="Arial" panose="020B0604020202020204" pitchFamily="34" charset="0"/>
                <a:cs typeface="Arial" panose="020B0604020202020204" pitchFamily="34" charset="0"/>
              </a:rPr>
            </a:br>
            <a:r>
              <a:rPr lang="fi-FI" sz="2700" b="0" i="1" dirty="0">
                <a:latin typeface="Arial" panose="020B0604020202020204" pitchFamily="34" charset="0"/>
                <a:cs typeface="Arial" panose="020B0604020202020204" pitchFamily="34" charset="0"/>
              </a:rPr>
              <a:t>ja toisinaan se meni solmuun itsensä kanssa</a:t>
            </a:r>
            <a:br>
              <a:rPr lang="fi-FI" sz="2700" b="0" i="1" dirty="0">
                <a:latin typeface="Arial" panose="020B0604020202020204" pitchFamily="34" charset="0"/>
                <a:cs typeface="Arial" panose="020B0604020202020204" pitchFamily="34" charset="0"/>
              </a:rPr>
            </a:br>
            <a:r>
              <a:rPr lang="fi-FI" sz="2700" b="0" i="1" dirty="0">
                <a:latin typeface="Arial" panose="020B0604020202020204" pitchFamily="34" charset="0"/>
                <a:cs typeface="Arial" panose="020B0604020202020204" pitchFamily="34" charset="0"/>
              </a:rPr>
              <a:t>vain pelkästä ihastuksesta.</a:t>
            </a:r>
            <a:br>
              <a:rPr lang="fi-FI" sz="2700" b="0" dirty="0">
                <a:latin typeface="Arial" panose="020B0604020202020204" pitchFamily="34" charset="0"/>
                <a:cs typeface="Arial" panose="020B0604020202020204" pitchFamily="34" charset="0"/>
              </a:rPr>
            </a:br>
            <a:br>
              <a:rPr lang="fi-FI" sz="2700" b="0" dirty="0">
                <a:latin typeface="Arial" panose="020B0604020202020204" pitchFamily="34" charset="0"/>
                <a:cs typeface="Arial" panose="020B0604020202020204" pitchFamily="34" charset="0"/>
              </a:rPr>
            </a:br>
            <a:r>
              <a:rPr lang="fi-FI" sz="2700" b="0" i="1" dirty="0">
                <a:latin typeface="Arial" panose="020B0604020202020204" pitchFamily="34" charset="0"/>
                <a:cs typeface="Arial" panose="020B0604020202020204" pitchFamily="34" charset="0"/>
              </a:rPr>
              <a:t>Sellaisella polulla kulkemiseen ei väsy.</a:t>
            </a:r>
            <a:br>
              <a:rPr lang="fi-FI" sz="2700" b="0" i="1" dirty="0">
                <a:latin typeface="Arial" panose="020B0604020202020204" pitchFamily="34" charset="0"/>
                <a:cs typeface="Arial" panose="020B0604020202020204" pitchFamily="34" charset="0"/>
              </a:rPr>
            </a:br>
            <a:r>
              <a:rPr lang="fi-FI" sz="2700" b="0" i="1" dirty="0">
                <a:latin typeface="Arial" panose="020B0604020202020204" pitchFamily="34" charset="0"/>
                <a:cs typeface="Arial" panose="020B0604020202020204" pitchFamily="34" charset="0"/>
              </a:rPr>
              <a:t>Sellaista polkua tulee luultavasti pikemmin perille kuin suoraa ja ikävää."</a:t>
            </a:r>
            <a:br>
              <a:rPr lang="fi-FI" sz="2700" b="0" dirty="0"/>
            </a:br>
            <a:br>
              <a:rPr lang="fi-FI" sz="2700" b="0" dirty="0"/>
            </a:br>
            <a:r>
              <a:rPr lang="fi-FI" sz="2000" b="0" dirty="0"/>
              <a:t>(muunneltu Tove Janssonin kirjasta Muumipeikko ja Pyrstötähti)</a:t>
            </a:r>
            <a:br>
              <a:rPr lang="fi-FI" b="0" dirty="0"/>
            </a:br>
            <a:br>
              <a:rPr lang="fi-FI" b="0" dirty="0"/>
            </a:br>
            <a:br>
              <a:rPr lang="fi-FI" b="0" dirty="0"/>
            </a:br>
            <a:r>
              <a:rPr lang="fi-FI" dirty="0">
                <a:solidFill>
                  <a:schemeClr val="bg1"/>
                </a:solidFill>
                <a:latin typeface="Finlandica" panose="00000500000000000000" pitchFamily="2" charset="0"/>
              </a:rPr>
              <a:t>KIITOS! </a:t>
            </a:r>
          </a:p>
        </p:txBody>
      </p:sp>
      <p:sp>
        <p:nvSpPr>
          <p:cNvPr id="3" name="Text Placeholder 2">
            <a:extLst>
              <a:ext uri="{FF2B5EF4-FFF2-40B4-BE49-F238E27FC236}">
                <a16:creationId xmlns:a16="http://schemas.microsoft.com/office/drawing/2014/main" id="{EBF456C2-2DAF-4070-9731-B1E54936FBE8}"/>
              </a:ext>
            </a:extLst>
          </p:cNvPr>
          <p:cNvSpPr>
            <a:spLocks noGrp="1"/>
          </p:cNvSpPr>
          <p:nvPr>
            <p:ph type="body" sz="quarter" idx="10"/>
          </p:nvPr>
        </p:nvSpPr>
        <p:spPr>
          <a:xfrm>
            <a:off x="963688" y="5636516"/>
            <a:ext cx="5423380" cy="1317801"/>
          </a:xfrm>
        </p:spPr>
        <p:txBody>
          <a:bodyPr>
            <a:noAutofit/>
          </a:bodyPr>
          <a:lstStyle/>
          <a:p>
            <a:r>
              <a:rPr lang="fi-FI" sz="2000" dirty="0">
                <a:solidFill>
                  <a:schemeClr val="bg1">
                    <a:lumMod val="75000"/>
                  </a:schemeClr>
                </a:solidFill>
                <a:latin typeface="Finlandica" panose="00000500000000000000" pitchFamily="2" charset="0"/>
              </a:rPr>
              <a:t>Liisa Kokkarinen</a:t>
            </a:r>
          </a:p>
          <a:p>
            <a:r>
              <a:rPr lang="fi-FI" sz="2000" dirty="0">
                <a:solidFill>
                  <a:schemeClr val="bg1">
                    <a:lumMod val="75000"/>
                  </a:schemeClr>
                </a:solidFill>
                <a:latin typeface="Finlandica" panose="00000500000000000000" pitchFamily="2" charset="0"/>
              </a:rPr>
              <a:t>Liisa.kokkarinen@businessfinland.fi </a:t>
            </a:r>
          </a:p>
          <a:p>
            <a:r>
              <a:rPr lang="fi-FI" sz="2000" dirty="0">
                <a:solidFill>
                  <a:schemeClr val="bg1">
                    <a:lumMod val="75000"/>
                  </a:schemeClr>
                </a:solidFill>
                <a:latin typeface="Finlandica" panose="00000500000000000000" pitchFamily="2" charset="0"/>
              </a:rPr>
              <a:t>Business Finland / Visit Finland </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48632" y="5494154"/>
            <a:ext cx="4052202" cy="131899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13810" y="5519091"/>
            <a:ext cx="1052869" cy="1338909"/>
          </a:xfrm>
          <a:prstGeom prst="rect">
            <a:avLst/>
          </a:prstGeom>
        </p:spPr>
      </p:pic>
    </p:spTree>
    <p:extLst>
      <p:ext uri="{BB962C8B-B14F-4D97-AF65-F5344CB8AC3E}">
        <p14:creationId xmlns:p14="http://schemas.microsoft.com/office/powerpoint/2010/main" val="163713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KUINKA HAKEA MUKAAN? </a:t>
            </a:r>
            <a:endParaRPr lang="en-US" dirty="0"/>
          </a:p>
        </p:txBody>
      </p:sp>
      <p:sp>
        <p:nvSpPr>
          <p:cNvPr id="3" name="Content Placeholder 2"/>
          <p:cNvSpPr>
            <a:spLocks noGrp="1"/>
          </p:cNvSpPr>
          <p:nvPr>
            <p:ph sz="half" idx="1"/>
          </p:nvPr>
        </p:nvSpPr>
        <p:spPr>
          <a:xfrm>
            <a:off x="504825" y="1825625"/>
            <a:ext cx="6558504" cy="4351338"/>
          </a:xfrm>
        </p:spPr>
        <p:txBody>
          <a:bodyPr>
            <a:normAutofit fontScale="92500" lnSpcReduction="10000"/>
          </a:bodyPr>
          <a:lstStyle/>
          <a:p>
            <a:r>
              <a:rPr lang="fi-FI" dirty="0">
                <a:latin typeface="Finlandica" panose="00000500000000000000" pitchFamily="2" charset="0"/>
              </a:rPr>
              <a:t>Mukaan voi hakea jo tänään! </a:t>
            </a:r>
          </a:p>
          <a:p>
            <a:r>
              <a:rPr lang="fi-FI" dirty="0">
                <a:latin typeface="Finlandica" panose="00000500000000000000" pitchFamily="2" charset="0"/>
              </a:rPr>
              <a:t>Mukaan haetaan luomalla käyttäjä eli STF –profiili osoitteessa: </a:t>
            </a:r>
            <a:r>
              <a:rPr lang="en-US" dirty="0">
                <a:latin typeface="Finlandica" panose="00000500000000000000" pitchFamily="2" charset="0"/>
                <a:hlinkClick r:id="rId2"/>
              </a:rPr>
              <a:t>https://www.businessfinland.fi/suomalaisille-asiakkaille/palvelut/matkailun-edistaminen/vastuullisuus/sustainable-travel-finland/</a:t>
            </a:r>
            <a:endParaRPr lang="en-US" dirty="0">
              <a:latin typeface="Finlandica" panose="00000500000000000000" pitchFamily="2" charset="0"/>
            </a:endParaRPr>
          </a:p>
          <a:p>
            <a:pPr marL="0" indent="0">
              <a:buNone/>
            </a:pPr>
            <a:r>
              <a:rPr lang="fi-FI" dirty="0">
                <a:latin typeface="Finlandica" panose="00000500000000000000" pitchFamily="2" charset="0"/>
                <a:sym typeface="Wingdings" panose="05000000000000000000" pitchFamily="2" charset="2"/>
              </a:rPr>
              <a:t> </a:t>
            </a:r>
            <a:r>
              <a:rPr lang="fi-FI" b="1" dirty="0">
                <a:latin typeface="Finlandica" panose="00000500000000000000" pitchFamily="2" charset="0"/>
                <a:hlinkClick r:id="rId3" tooltip="Hae ohjelmaan"/>
              </a:rPr>
              <a:t>HAE &amp; JA KIRJAUDU OHJELMAAN TÄSTÄ!</a:t>
            </a:r>
            <a:endParaRPr lang="en-US" dirty="0">
              <a:latin typeface="Finlandica" panose="00000500000000000000" pitchFamily="2" charset="0"/>
            </a:endParaRPr>
          </a:p>
          <a:p>
            <a:r>
              <a:rPr lang="fi-FI" dirty="0">
                <a:latin typeface="Finlandica" panose="00000500000000000000" pitchFamily="2" charset="0"/>
              </a:rPr>
              <a:t>Toimenpiteitä kestävän matkailun eteen ei tarvitse olla tehtynä STF –ohjelmaan hakiessa</a:t>
            </a:r>
          </a:p>
          <a:p>
            <a:r>
              <a:rPr lang="fi-FI" dirty="0">
                <a:latin typeface="Finlandica" panose="00000500000000000000" pitchFamily="2" charset="0"/>
              </a:rPr>
              <a:t>STF -polun suorittamiselle ei ole aikarajaa</a:t>
            </a:r>
          </a:p>
          <a:p>
            <a:r>
              <a:rPr lang="fi-FI" dirty="0">
                <a:latin typeface="Finlandica" panose="00000500000000000000" pitchFamily="2" charset="0"/>
              </a:rPr>
              <a:t>Työkalut saa käyttöön saman tien e-oppaan muodossa</a:t>
            </a:r>
          </a:p>
        </p:txBody>
      </p:sp>
      <p:pic>
        <p:nvPicPr>
          <p:cNvPr id="6" name="Content Placeholder 3"/>
          <p:cNvPicPr>
            <a:picLocks noGrp="1" noChangeAspect="1"/>
          </p:cNvPicPr>
          <p:nvPr>
            <p:ph sz="half" idx="2"/>
          </p:nvPr>
        </p:nvPicPr>
        <p:blipFill>
          <a:blip r:embed="rId4"/>
          <a:stretch>
            <a:fillRect/>
          </a:stretch>
        </p:blipFill>
        <p:spPr>
          <a:xfrm>
            <a:off x="7633830" y="1228801"/>
            <a:ext cx="3588246" cy="4351338"/>
          </a:xfrm>
          <a:prstGeom prst="rect">
            <a:avLst/>
          </a:prstGeom>
        </p:spPr>
      </p:pic>
    </p:spTree>
    <p:extLst>
      <p:ext uri="{BB962C8B-B14F-4D97-AF65-F5344CB8AC3E}">
        <p14:creationId xmlns:p14="http://schemas.microsoft.com/office/powerpoint/2010/main" val="319278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STF –PROFIILIN LUOMINEN</a:t>
            </a:r>
            <a:br>
              <a:rPr lang="fi-FI" dirty="0"/>
            </a:br>
            <a:r>
              <a:rPr lang="fi-FI" dirty="0"/>
              <a:t>Kestävän matkailun vastuuhenkilö</a:t>
            </a:r>
            <a:endParaRPr lang="en-US" dirty="0"/>
          </a:p>
        </p:txBody>
      </p:sp>
      <p:sp>
        <p:nvSpPr>
          <p:cNvPr id="3" name="Content Placeholder 2"/>
          <p:cNvSpPr>
            <a:spLocks noGrp="1"/>
          </p:cNvSpPr>
          <p:nvPr>
            <p:ph sz="half" idx="1"/>
          </p:nvPr>
        </p:nvSpPr>
        <p:spPr/>
        <p:txBody>
          <a:bodyPr>
            <a:normAutofit/>
          </a:bodyPr>
          <a:lstStyle/>
          <a:p>
            <a:r>
              <a:rPr lang="fi-FI" dirty="0">
                <a:latin typeface="Finlandica" panose="00000500000000000000" pitchFamily="2" charset="0"/>
              </a:rPr>
              <a:t>Hakiessa mukaan STF –ohjelmaan, yrityksen kestävää matkailua koordinoiva henkilö tulee olla valittuna</a:t>
            </a:r>
          </a:p>
          <a:p>
            <a:r>
              <a:rPr lang="fi-FI" dirty="0">
                <a:latin typeface="Finlandica" panose="00000500000000000000" pitchFamily="2" charset="0"/>
              </a:rPr>
              <a:t>Profiilin luominen on jaoteltu 4 eri osa-alueeseen: </a:t>
            </a:r>
          </a:p>
          <a:p>
            <a:pPr lvl="1"/>
            <a:r>
              <a:rPr lang="fi-FI" dirty="0">
                <a:latin typeface="Finlandica" panose="00000500000000000000" pitchFamily="2" charset="0"/>
              </a:rPr>
              <a:t>Kestävän matkailun vastuuhenkilö</a:t>
            </a:r>
          </a:p>
          <a:p>
            <a:pPr lvl="1"/>
            <a:r>
              <a:rPr lang="fi-FI" dirty="0">
                <a:latin typeface="Finlandica" panose="00000500000000000000" pitchFamily="2" charset="0"/>
              </a:rPr>
              <a:t>Yrityksen perustiedot </a:t>
            </a:r>
          </a:p>
          <a:p>
            <a:pPr lvl="1"/>
            <a:r>
              <a:rPr lang="fi-FI" dirty="0">
                <a:latin typeface="Finlandica" panose="00000500000000000000" pitchFamily="2" charset="0"/>
              </a:rPr>
              <a:t>Yrityksen toimintaa tarkentavat tiedot </a:t>
            </a:r>
          </a:p>
          <a:p>
            <a:pPr lvl="1"/>
            <a:r>
              <a:rPr lang="fi-FI" dirty="0">
                <a:latin typeface="Finlandica" panose="00000500000000000000" pitchFamily="2" charset="0"/>
              </a:rPr>
              <a:t>Yrityksen julkiset tiedot </a:t>
            </a:r>
          </a:p>
          <a:p>
            <a:r>
              <a:rPr lang="fi-FI" dirty="0">
                <a:latin typeface="Finlandica" panose="00000500000000000000" pitchFamily="2" charset="0"/>
              </a:rPr>
              <a:t>Tässä osiossa kestävää matkailua koordinoiva henkilö syöttää hakemukseen omat kontaktitiedot </a:t>
            </a:r>
          </a:p>
          <a:p>
            <a:pPr lvl="1"/>
            <a:endParaRPr lang="fi-FI" dirty="0">
              <a:latin typeface="Finlandica" panose="00000500000000000000" pitchFamily="2" charset="0"/>
            </a:endParaRPr>
          </a:p>
        </p:txBody>
      </p:sp>
      <p:pic>
        <p:nvPicPr>
          <p:cNvPr id="5" name="Content Placeholder 4"/>
          <p:cNvPicPr>
            <a:picLocks noGrp="1" noChangeAspect="1"/>
          </p:cNvPicPr>
          <p:nvPr>
            <p:ph sz="half" idx="2"/>
          </p:nvPr>
        </p:nvPicPr>
        <p:blipFill>
          <a:blip r:embed="rId2"/>
          <a:stretch>
            <a:fillRect/>
          </a:stretch>
        </p:blipFill>
        <p:spPr>
          <a:xfrm>
            <a:off x="6563957" y="1628509"/>
            <a:ext cx="4402934" cy="4351338"/>
          </a:xfrm>
          <a:prstGeom prst="rect">
            <a:avLst/>
          </a:prstGeom>
        </p:spPr>
      </p:pic>
      <p:sp>
        <p:nvSpPr>
          <p:cNvPr id="4" name="Rounded Rectangle 3"/>
          <p:cNvSpPr/>
          <p:nvPr/>
        </p:nvSpPr>
        <p:spPr>
          <a:xfrm>
            <a:off x="6563957" y="4391310"/>
            <a:ext cx="3083784" cy="9417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80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STF –PROFIILIN LUOMINEN</a:t>
            </a:r>
            <a:br>
              <a:rPr lang="fi-FI" dirty="0"/>
            </a:br>
            <a:r>
              <a:rPr lang="fi-FI" dirty="0"/>
              <a:t>Yrityksen perustiedot </a:t>
            </a:r>
            <a:endParaRPr lang="en-US" dirty="0"/>
          </a:p>
        </p:txBody>
      </p:sp>
      <p:sp>
        <p:nvSpPr>
          <p:cNvPr id="3" name="Content Placeholder 2"/>
          <p:cNvSpPr>
            <a:spLocks noGrp="1"/>
          </p:cNvSpPr>
          <p:nvPr>
            <p:ph sz="half" idx="1"/>
          </p:nvPr>
        </p:nvSpPr>
        <p:spPr/>
        <p:txBody>
          <a:bodyPr>
            <a:normAutofit fontScale="92500" lnSpcReduction="20000"/>
          </a:bodyPr>
          <a:lstStyle/>
          <a:p>
            <a:r>
              <a:rPr lang="fi-FI" dirty="0">
                <a:latin typeface="Finlandica" panose="00000500000000000000" pitchFamily="2" charset="0"/>
              </a:rPr>
              <a:t>Tässä osiossa kestävää matkailua koordinoiva henkilö syöttää hakemukseen yrityksen perustiedot kuten osoitetiedot </a:t>
            </a:r>
          </a:p>
          <a:p>
            <a:r>
              <a:rPr lang="fi-FI" dirty="0">
                <a:latin typeface="Finlandica" panose="00000500000000000000" pitchFamily="2" charset="0"/>
              </a:rPr>
              <a:t>Tässä osiossa valitaan myös suuralue, johon yritys kuuluu. Suuralueita on 4:</a:t>
            </a:r>
          </a:p>
          <a:p>
            <a:pPr lvl="1"/>
            <a:r>
              <a:rPr lang="fi-FI" dirty="0" err="1">
                <a:latin typeface="Finlandica" panose="00000500000000000000" pitchFamily="2" charset="0"/>
              </a:rPr>
              <a:t>Lakelad</a:t>
            </a:r>
            <a:endParaRPr lang="fi-FI" dirty="0">
              <a:latin typeface="Finlandica" panose="00000500000000000000" pitchFamily="2" charset="0"/>
            </a:endParaRPr>
          </a:p>
          <a:p>
            <a:pPr lvl="1"/>
            <a:r>
              <a:rPr lang="fi-FI" dirty="0">
                <a:latin typeface="Finlandica" panose="00000500000000000000" pitchFamily="2" charset="0"/>
              </a:rPr>
              <a:t>Lapland </a:t>
            </a:r>
          </a:p>
          <a:p>
            <a:pPr lvl="1"/>
            <a:r>
              <a:rPr lang="fi-FI" dirty="0" err="1">
                <a:latin typeface="Finlandica" panose="00000500000000000000" pitchFamily="2" charset="0"/>
              </a:rPr>
              <a:t>Coast</a:t>
            </a:r>
            <a:r>
              <a:rPr lang="fi-FI" dirty="0">
                <a:latin typeface="Finlandica" panose="00000500000000000000" pitchFamily="2" charset="0"/>
              </a:rPr>
              <a:t> &amp; </a:t>
            </a:r>
            <a:r>
              <a:rPr lang="fi-FI" dirty="0" err="1">
                <a:latin typeface="Finlandica" panose="00000500000000000000" pitchFamily="2" charset="0"/>
              </a:rPr>
              <a:t>Archipelago</a:t>
            </a:r>
            <a:r>
              <a:rPr lang="fi-FI" dirty="0">
                <a:latin typeface="Finlandica" panose="00000500000000000000" pitchFamily="2" charset="0"/>
              </a:rPr>
              <a:t> </a:t>
            </a:r>
          </a:p>
          <a:p>
            <a:pPr lvl="1"/>
            <a:r>
              <a:rPr lang="fi-FI" dirty="0">
                <a:latin typeface="Finlandica" panose="00000500000000000000" pitchFamily="2" charset="0"/>
              </a:rPr>
              <a:t>Helsinki </a:t>
            </a:r>
            <a:r>
              <a:rPr lang="fi-FI" dirty="0" err="1">
                <a:latin typeface="Finlandica" panose="00000500000000000000" pitchFamily="2" charset="0"/>
              </a:rPr>
              <a:t>region</a:t>
            </a:r>
            <a:r>
              <a:rPr lang="fi-FI" dirty="0">
                <a:latin typeface="Finlandica" panose="00000500000000000000" pitchFamily="2" charset="0"/>
              </a:rPr>
              <a:t> </a:t>
            </a:r>
          </a:p>
          <a:p>
            <a:pPr lvl="1"/>
            <a:r>
              <a:rPr lang="fi-FI" dirty="0">
                <a:latin typeface="Finlandica" panose="00000500000000000000" pitchFamily="2" charset="0"/>
              </a:rPr>
              <a:t>En tiedä </a:t>
            </a:r>
            <a:r>
              <a:rPr lang="fi-FI" dirty="0">
                <a:latin typeface="Finlandica" panose="00000500000000000000" pitchFamily="2" charset="0"/>
                <a:sym typeface="Wingdings" panose="05000000000000000000" pitchFamily="2" charset="2"/>
              </a:rPr>
              <a:t> jos yritys ei tiedä, mille suuralueelle kuuluu, voi hän valita vaihtoehdon ’en tiedä’ jolloin VF kohdentaa yrityksen suuralueelleen</a:t>
            </a:r>
          </a:p>
          <a:p>
            <a:r>
              <a:rPr lang="fi-FI" dirty="0">
                <a:latin typeface="Finlandica" panose="00000500000000000000" pitchFamily="2" charset="0"/>
                <a:sym typeface="Wingdings" panose="05000000000000000000" pitchFamily="2" charset="2"/>
              </a:rPr>
              <a:t>Suuralue on tärkeä näkyvyyden kannalta; kuluttajat ja jakelukanavat voivat tulevilla STF –sivuilla etsiä yrityksiä suuralueittain </a:t>
            </a:r>
            <a:endParaRPr lang="fi-FI" dirty="0">
              <a:latin typeface="Finlandica" panose="00000500000000000000" pitchFamily="2" charset="0"/>
            </a:endParaRPr>
          </a:p>
          <a:p>
            <a:endParaRPr lang="fi-FI" dirty="0">
              <a:latin typeface="Finlandica" panose="00000500000000000000" pitchFamily="2" charset="0"/>
            </a:endParaRPr>
          </a:p>
        </p:txBody>
      </p:sp>
      <p:pic>
        <p:nvPicPr>
          <p:cNvPr id="8" name="Content Placeholder 7"/>
          <p:cNvPicPr>
            <a:picLocks noGrp="1" noChangeAspect="1"/>
          </p:cNvPicPr>
          <p:nvPr>
            <p:ph sz="half" idx="2"/>
          </p:nvPr>
        </p:nvPicPr>
        <p:blipFill>
          <a:blip r:embed="rId2"/>
          <a:stretch>
            <a:fillRect/>
          </a:stretch>
        </p:blipFill>
        <p:spPr>
          <a:xfrm>
            <a:off x="6172200" y="2852341"/>
            <a:ext cx="5514975" cy="2297906"/>
          </a:xfrm>
          <a:prstGeom prst="rect">
            <a:avLst/>
          </a:prstGeom>
        </p:spPr>
      </p:pic>
      <p:sp>
        <p:nvSpPr>
          <p:cNvPr id="5" name="Rounded Rectangle 4"/>
          <p:cNvSpPr/>
          <p:nvPr/>
        </p:nvSpPr>
        <p:spPr>
          <a:xfrm>
            <a:off x="5929910" y="3285270"/>
            <a:ext cx="5913485" cy="20478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214635" y="4522721"/>
            <a:ext cx="1976637" cy="563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60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STF –PROFIILIN LUOMINEN</a:t>
            </a:r>
            <a:br>
              <a:rPr lang="fi-FI" dirty="0"/>
            </a:br>
            <a:r>
              <a:rPr lang="fi-FI" dirty="0"/>
              <a:t>Yrityksen toimintaa tarkentavat tiedot </a:t>
            </a:r>
            <a:endParaRPr lang="en-US" dirty="0"/>
          </a:p>
        </p:txBody>
      </p:sp>
      <p:sp>
        <p:nvSpPr>
          <p:cNvPr id="3" name="Content Placeholder 2"/>
          <p:cNvSpPr>
            <a:spLocks noGrp="1"/>
          </p:cNvSpPr>
          <p:nvPr>
            <p:ph sz="half" idx="1"/>
          </p:nvPr>
        </p:nvSpPr>
        <p:spPr>
          <a:xfrm>
            <a:off x="504825" y="1825625"/>
            <a:ext cx="5556497" cy="4351338"/>
          </a:xfrm>
        </p:spPr>
        <p:txBody>
          <a:bodyPr>
            <a:normAutofit fontScale="62500" lnSpcReduction="20000"/>
          </a:bodyPr>
          <a:lstStyle/>
          <a:p>
            <a:r>
              <a:rPr lang="fi-FI" dirty="0">
                <a:latin typeface="Finlandica" panose="00000500000000000000" pitchFamily="2" charset="0"/>
              </a:rPr>
              <a:t>Tässä osiossa täytetään yrityksen toimintaa tarkentavia tietoja, mitä hyödynnetään </a:t>
            </a:r>
            <a:r>
              <a:rPr lang="fi-FI" i="1" dirty="0">
                <a:latin typeface="Finlandica" panose="00000500000000000000" pitchFamily="2" charset="0"/>
              </a:rPr>
              <a:t>anonyymisti </a:t>
            </a:r>
            <a:r>
              <a:rPr lang="fi-FI" dirty="0">
                <a:latin typeface="Finlandica" panose="00000500000000000000" pitchFamily="2" charset="0"/>
              </a:rPr>
              <a:t>STF –ohjelman kehitystyössä, matkailun kestävyyden mittauksessa sekä tilastoinnissa.  </a:t>
            </a:r>
          </a:p>
          <a:p>
            <a:r>
              <a:rPr lang="fi-FI" dirty="0">
                <a:latin typeface="Finlandica" panose="00000500000000000000" pitchFamily="2" charset="0"/>
              </a:rPr>
              <a:t>Yrityksen toimialalla tarkoitetaan yrityksen päätoimialaa, </a:t>
            </a:r>
            <a:r>
              <a:rPr lang="fi-FI" dirty="0" err="1">
                <a:latin typeface="Finlandica" panose="00000500000000000000" pitchFamily="2" charset="0"/>
              </a:rPr>
              <a:t>esim</a:t>
            </a:r>
            <a:r>
              <a:rPr lang="fi-FI" dirty="0">
                <a:latin typeface="Finlandica" panose="00000500000000000000" pitchFamily="2" charset="0"/>
              </a:rPr>
              <a:t> ravintola- tai majoitustoiminta. Tämä tieto on tärkeä myös yrityksen julkisen profiilin kannalta, mihin tämä tieto ui. </a:t>
            </a:r>
          </a:p>
          <a:p>
            <a:r>
              <a:rPr lang="fi-FI" dirty="0">
                <a:latin typeface="Finlandica" panose="00000500000000000000" pitchFamily="2" charset="0"/>
              </a:rPr>
              <a:t>Tässä osassa kysytään myös alueorganisaatio, johon yritys kuuluu. Tämä linkittää yrityksen alueensa yritysverkostoon, ja listaa yrityksen </a:t>
            </a:r>
            <a:r>
              <a:rPr lang="fi-FI" dirty="0" err="1">
                <a:latin typeface="Finlandica" panose="00000500000000000000" pitchFamily="2" charset="0"/>
              </a:rPr>
              <a:t>destinaation</a:t>
            </a:r>
            <a:r>
              <a:rPr lang="fi-FI" dirty="0">
                <a:latin typeface="Finlandica" panose="00000500000000000000" pitchFamily="2" charset="0"/>
              </a:rPr>
              <a:t> alueorganisaation alle. Valikossa on ne alueorganisaatiot, jotka ovat hakeneet STF –ohjelmaan </a:t>
            </a:r>
            <a:r>
              <a:rPr lang="fi-FI" dirty="0" err="1">
                <a:latin typeface="Finlandica" panose="00000500000000000000" pitchFamily="2" charset="0"/>
              </a:rPr>
              <a:t>destinaationa</a:t>
            </a:r>
            <a:r>
              <a:rPr lang="fi-FI" dirty="0">
                <a:latin typeface="Finlandica" panose="00000500000000000000" pitchFamily="2" charset="0"/>
              </a:rPr>
              <a:t>. Vaihtoehtoisesti, yritys voi valita myös vaihtoehdon</a:t>
            </a:r>
          </a:p>
          <a:p>
            <a:pPr lvl="1"/>
            <a:r>
              <a:rPr lang="fi-FI" dirty="0">
                <a:latin typeface="Finlandica" panose="00000500000000000000" pitchFamily="2" charset="0"/>
              </a:rPr>
              <a:t>Emme kuulu alueorganisaatioon</a:t>
            </a:r>
          </a:p>
          <a:p>
            <a:pPr lvl="1"/>
            <a:r>
              <a:rPr lang="fi-FI" dirty="0" err="1">
                <a:latin typeface="Finlandica" panose="00000500000000000000" pitchFamily="2" charset="0"/>
              </a:rPr>
              <a:t>Destinaatio</a:t>
            </a:r>
            <a:r>
              <a:rPr lang="fi-FI" dirty="0">
                <a:latin typeface="Finlandica" panose="00000500000000000000" pitchFamily="2" charset="0"/>
              </a:rPr>
              <a:t> / DMO ei listassa (tällöin yritys liitetään oikeaan alueorganisaatioon </a:t>
            </a:r>
            <a:r>
              <a:rPr lang="fi-FI" dirty="0" err="1">
                <a:latin typeface="Finlandica" panose="00000500000000000000" pitchFamily="2" charset="0"/>
              </a:rPr>
              <a:t>destinaation</a:t>
            </a:r>
            <a:r>
              <a:rPr lang="fi-FI" dirty="0">
                <a:latin typeface="Finlandica" panose="00000500000000000000" pitchFamily="2" charset="0"/>
              </a:rPr>
              <a:t> hakiessa mukaan)</a:t>
            </a:r>
          </a:p>
          <a:p>
            <a:r>
              <a:rPr lang="fi-FI" dirty="0">
                <a:latin typeface="Finlandica" panose="00000500000000000000" pitchFamily="2" charset="0"/>
              </a:rPr>
              <a:t>Yritys voi edetä ohjelmassa myös ilman alueorganisaatiota. Alueorganisaatio on kuitenkin tärkeä myös </a:t>
            </a:r>
            <a:r>
              <a:rPr lang="fi-FI" dirty="0">
                <a:latin typeface="Finlandica" panose="00000500000000000000" pitchFamily="2" charset="0"/>
                <a:sym typeface="Wingdings" panose="05000000000000000000" pitchFamily="2" charset="2"/>
              </a:rPr>
              <a:t>näkyvyyden kannalta; kuluttajat ja jakelukanavat voivat tulevilla STF –sivuilla etsiä yrityksiä </a:t>
            </a:r>
            <a:r>
              <a:rPr lang="fi-FI" dirty="0" err="1">
                <a:latin typeface="Finlandica" panose="00000500000000000000" pitchFamily="2" charset="0"/>
                <a:sym typeface="Wingdings" panose="05000000000000000000" pitchFamily="2" charset="2"/>
              </a:rPr>
              <a:t>destinaatioittain</a:t>
            </a:r>
            <a:endParaRPr lang="fi-FI" dirty="0">
              <a:latin typeface="Finlandica" panose="00000500000000000000" pitchFamily="2" charset="0"/>
            </a:endParaRPr>
          </a:p>
        </p:txBody>
      </p:sp>
      <p:pic>
        <p:nvPicPr>
          <p:cNvPr id="7" name="Content Placeholder 6"/>
          <p:cNvPicPr>
            <a:picLocks noGrp="1" noChangeAspect="1"/>
          </p:cNvPicPr>
          <p:nvPr>
            <p:ph sz="half" idx="2"/>
          </p:nvPr>
        </p:nvPicPr>
        <p:blipFill>
          <a:blip r:embed="rId2"/>
          <a:stretch>
            <a:fillRect/>
          </a:stretch>
        </p:blipFill>
        <p:spPr>
          <a:xfrm>
            <a:off x="6172200" y="2903432"/>
            <a:ext cx="5514975" cy="1823391"/>
          </a:xfrm>
          <a:prstGeom prst="rect">
            <a:avLst/>
          </a:prstGeom>
        </p:spPr>
      </p:pic>
      <p:sp>
        <p:nvSpPr>
          <p:cNvPr id="5" name="Rounded Rectangle 4"/>
          <p:cNvSpPr/>
          <p:nvPr/>
        </p:nvSpPr>
        <p:spPr>
          <a:xfrm>
            <a:off x="6061322" y="3214096"/>
            <a:ext cx="5782073" cy="15874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999631" y="4128489"/>
            <a:ext cx="1845226" cy="5983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21552" y="3498813"/>
            <a:ext cx="1878079" cy="5530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99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STF –PROFIILIN LUOMINEN</a:t>
            </a:r>
            <a:br>
              <a:rPr lang="fi-FI" dirty="0"/>
            </a:br>
            <a:r>
              <a:rPr lang="fi-FI" dirty="0"/>
              <a:t>Yrityksen julkiset tiedot </a:t>
            </a:r>
            <a:endParaRPr lang="en-US" dirty="0"/>
          </a:p>
        </p:txBody>
      </p:sp>
      <p:sp>
        <p:nvSpPr>
          <p:cNvPr id="3" name="Content Placeholder 2"/>
          <p:cNvSpPr>
            <a:spLocks noGrp="1"/>
          </p:cNvSpPr>
          <p:nvPr>
            <p:ph sz="half" idx="1"/>
          </p:nvPr>
        </p:nvSpPr>
        <p:spPr/>
        <p:txBody>
          <a:bodyPr>
            <a:normAutofit fontScale="77500" lnSpcReduction="20000"/>
          </a:bodyPr>
          <a:lstStyle/>
          <a:p>
            <a:r>
              <a:rPr lang="fi-FI" dirty="0">
                <a:latin typeface="Finlandica" panose="00000500000000000000" pitchFamily="2" charset="0"/>
              </a:rPr>
              <a:t>Tälle sivulle täytetään englanninkielellä yrityksen julkisen profiilin tietoja</a:t>
            </a:r>
          </a:p>
          <a:p>
            <a:r>
              <a:rPr lang="fi-FI" dirty="0">
                <a:latin typeface="Finlandica" panose="00000500000000000000" pitchFamily="2" charset="0"/>
              </a:rPr>
              <a:t>Näitä markkinointi-viestinnällisiä tietoja hyödynnetään Visit Finlandin kanavissa yrityksen saatua STF –merkin</a:t>
            </a:r>
          </a:p>
          <a:p>
            <a:r>
              <a:rPr lang="fi-FI" dirty="0">
                <a:latin typeface="Finlandica" panose="00000500000000000000" pitchFamily="2" charset="0"/>
              </a:rPr>
              <a:t>On ensisijaisen tärkeää, että yrityksen www-sivu ohjautuu englanninkielisille sivustoille, ja että yrityksen toiminnan kuvaus on kirjoitettu englannin kielellä </a:t>
            </a:r>
          </a:p>
          <a:p>
            <a:r>
              <a:rPr lang="fi-FI" dirty="0">
                <a:latin typeface="Finlandica" panose="00000500000000000000" pitchFamily="2" charset="0"/>
              </a:rPr>
              <a:t>Kun kaikki tiedot on täytetty, lähetetään hakemus STF –ohjelmaan Visit Finlandin tarkastettavaksi. </a:t>
            </a:r>
          </a:p>
          <a:p>
            <a:r>
              <a:rPr lang="fi-FI" dirty="0">
                <a:latin typeface="Finlandica" panose="00000500000000000000" pitchFamily="2" charset="0"/>
              </a:rPr>
              <a:t>Kun hakemus STF –ohjelmaan on Visit Finlandin toimesta hyväksytty, saa yritys kutsun STF e-oppaaseen. Hyväksymisestä mukaan STF –ohjelmaan tulee myös erillinen sähköposti, ja kulku STF –onlinealustalle mahdollistuu (1.6 alkaen).   </a:t>
            </a:r>
            <a:endParaRPr lang="en-US" dirty="0">
              <a:latin typeface="Finlandica" panose="00000500000000000000" pitchFamily="2" charset="0"/>
            </a:endParaRPr>
          </a:p>
        </p:txBody>
      </p:sp>
      <p:pic>
        <p:nvPicPr>
          <p:cNvPr id="5" name="Content Placeholder 4"/>
          <p:cNvPicPr>
            <a:picLocks noGrp="1" noChangeAspect="1"/>
          </p:cNvPicPr>
          <p:nvPr>
            <p:ph sz="half" idx="2"/>
          </p:nvPr>
        </p:nvPicPr>
        <p:blipFill>
          <a:blip r:embed="rId2"/>
          <a:stretch>
            <a:fillRect/>
          </a:stretch>
        </p:blipFill>
        <p:spPr>
          <a:xfrm>
            <a:off x="6172200" y="2450891"/>
            <a:ext cx="5514975" cy="3100806"/>
          </a:xfrm>
          <a:prstGeom prst="rect">
            <a:avLst/>
          </a:prstGeom>
        </p:spPr>
      </p:pic>
      <p:sp>
        <p:nvSpPr>
          <p:cNvPr id="6" name="Rounded Rectangle 5"/>
          <p:cNvSpPr/>
          <p:nvPr/>
        </p:nvSpPr>
        <p:spPr>
          <a:xfrm>
            <a:off x="6061322" y="3340024"/>
            <a:ext cx="5782073" cy="13798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172200" y="5037413"/>
            <a:ext cx="1728873" cy="6187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29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STF –ONLINEALUSTAN TERVETULOA -SIVU</a:t>
            </a:r>
            <a:endParaRPr lang="en-US" dirty="0"/>
          </a:p>
        </p:txBody>
      </p:sp>
      <p:sp>
        <p:nvSpPr>
          <p:cNvPr id="3" name="Content Placeholder 2"/>
          <p:cNvSpPr>
            <a:spLocks noGrp="1"/>
          </p:cNvSpPr>
          <p:nvPr>
            <p:ph idx="1"/>
          </p:nvPr>
        </p:nvSpPr>
        <p:spPr>
          <a:xfrm>
            <a:off x="504826" y="1825625"/>
            <a:ext cx="5107509" cy="4351338"/>
          </a:xfrm>
        </p:spPr>
        <p:txBody>
          <a:bodyPr>
            <a:normAutofit fontScale="85000" lnSpcReduction="20000"/>
          </a:bodyPr>
          <a:lstStyle/>
          <a:p>
            <a:r>
              <a:rPr lang="fi-FI" dirty="0">
                <a:latin typeface="Finlandica" panose="00000500000000000000" pitchFamily="2" charset="0"/>
              </a:rPr>
              <a:t>Kun hakemus on hyväksytty, kulku STF –onlinealustalle mahdollistuu. </a:t>
            </a:r>
          </a:p>
          <a:p>
            <a:r>
              <a:rPr lang="fi-FI" dirty="0">
                <a:latin typeface="Finlandica" panose="00000500000000000000" pitchFamily="2" charset="0"/>
              </a:rPr>
              <a:t>Tältä sivulta voi navigoida STF –polulle, itsearviointiin, yrityksen julkiseen profiiliin ja yrityksen toimintaa tarkentaviin tietoihin. </a:t>
            </a:r>
          </a:p>
          <a:p>
            <a:r>
              <a:rPr lang="fi-FI" dirty="0">
                <a:latin typeface="Finlandica" panose="00000500000000000000" pitchFamily="2" charset="0"/>
              </a:rPr>
              <a:t>STF –merkkiä haetaan tältä sivulta, ja se mahdollistuu kun kaikki ohjelman osa-alueet on suoritettu ja tiedot täytetty.</a:t>
            </a:r>
          </a:p>
          <a:p>
            <a:r>
              <a:rPr lang="fi-FI" dirty="0">
                <a:latin typeface="Finlandica" panose="00000500000000000000" pitchFamily="2" charset="0"/>
              </a:rPr>
              <a:t>Yläkulmasta aukeaa myös näkymä yrityksen profiiliin, eli niihin tietoihin mitä yrityksestä on täytetty hakiessa mukaan STF –ohjelmaan. Näitä tietoja ei voi itse jälkikäteen muuttaa, vaan muutokset tehdään aina Visit Finlandin kautta</a:t>
            </a:r>
          </a:p>
          <a:p>
            <a:r>
              <a:rPr lang="fi-FI" dirty="0">
                <a:latin typeface="Finlandica" panose="00000500000000000000" pitchFamily="2" charset="0"/>
              </a:rPr>
              <a:t>STF –logosta pääsee aina palaamaan tälle Tervetuloa –sivulle </a:t>
            </a:r>
            <a:endParaRPr lang="en-US" dirty="0">
              <a:latin typeface="Finlandica" panose="00000500000000000000" pitchFamily="2" charset="0"/>
            </a:endParaRPr>
          </a:p>
          <a:p>
            <a:endParaRPr lang="en-US" dirty="0">
              <a:latin typeface="Finlandica" panose="00000500000000000000" pitchFamily="2" charset="0"/>
            </a:endParaRPr>
          </a:p>
        </p:txBody>
      </p:sp>
      <p:pic>
        <p:nvPicPr>
          <p:cNvPr id="4" name="Content Placeholder 3"/>
          <p:cNvPicPr>
            <a:picLocks noChangeAspect="1"/>
          </p:cNvPicPr>
          <p:nvPr/>
        </p:nvPicPr>
        <p:blipFill>
          <a:blip r:embed="rId2"/>
          <a:stretch>
            <a:fillRect/>
          </a:stretch>
        </p:blipFill>
        <p:spPr>
          <a:xfrm>
            <a:off x="5812113" y="1562804"/>
            <a:ext cx="5949506" cy="4055007"/>
          </a:xfrm>
          <a:prstGeom prst="rect">
            <a:avLst/>
          </a:prstGeom>
        </p:spPr>
      </p:pic>
      <p:sp>
        <p:nvSpPr>
          <p:cNvPr id="5" name="Rounded Rectangle 4"/>
          <p:cNvSpPr/>
          <p:nvPr/>
        </p:nvSpPr>
        <p:spPr>
          <a:xfrm>
            <a:off x="5812114" y="1512911"/>
            <a:ext cx="1475710" cy="4904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012043" y="4013506"/>
            <a:ext cx="1533126" cy="8979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479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STF –POLKU</a:t>
            </a:r>
            <a:endParaRPr lang="en-US" dirty="0"/>
          </a:p>
        </p:txBody>
      </p:sp>
      <p:sp>
        <p:nvSpPr>
          <p:cNvPr id="3" name="Content Placeholder 2"/>
          <p:cNvSpPr>
            <a:spLocks noGrp="1"/>
          </p:cNvSpPr>
          <p:nvPr>
            <p:ph idx="1"/>
          </p:nvPr>
        </p:nvSpPr>
        <p:spPr>
          <a:xfrm>
            <a:off x="504826" y="1825625"/>
            <a:ext cx="6799424" cy="4443764"/>
          </a:xfrm>
        </p:spPr>
        <p:txBody>
          <a:bodyPr>
            <a:normAutofit fontScale="70000" lnSpcReduction="20000"/>
          </a:bodyPr>
          <a:lstStyle/>
          <a:p>
            <a:pPr marL="0" indent="0">
              <a:buNone/>
            </a:pPr>
            <a:r>
              <a:rPr lang="fi-FI" b="1" dirty="0">
                <a:latin typeface="Finlandica" panose="00000500000000000000" pitchFamily="2" charset="0"/>
              </a:rPr>
              <a:t>Tervetuloa STF –polulle!</a:t>
            </a:r>
          </a:p>
          <a:p>
            <a:r>
              <a:rPr lang="fi-FI" dirty="0">
                <a:latin typeface="Finlandica" panose="00000500000000000000" pitchFamily="2" charset="0"/>
              </a:rPr>
              <a:t>STF –polku on seitsemän askeleen ’polku’ jolla </a:t>
            </a:r>
            <a:r>
              <a:rPr lang="fi-FI" i="1" dirty="0">
                <a:latin typeface="Finlandica" panose="00000500000000000000" pitchFamily="2" charset="0"/>
              </a:rPr>
              <a:t>todennat </a:t>
            </a:r>
            <a:r>
              <a:rPr lang="fi-FI" dirty="0">
                <a:latin typeface="Finlandica" panose="00000500000000000000" pitchFamily="2" charset="0"/>
              </a:rPr>
              <a:t>STF –ohjelman asettaman </a:t>
            </a:r>
            <a:r>
              <a:rPr lang="fi-FI" dirty="0" err="1">
                <a:latin typeface="Finlandica" panose="00000500000000000000" pitchFamily="2" charset="0"/>
              </a:rPr>
              <a:t>kriteeristön</a:t>
            </a:r>
            <a:r>
              <a:rPr lang="fi-FI" dirty="0">
                <a:latin typeface="Finlandica" panose="00000500000000000000" pitchFamily="2" charset="0"/>
              </a:rPr>
              <a:t> täyttymisen askel askeleelta mm. allekirjoitusten, linkkien ja liitetiedostojen avulla.  </a:t>
            </a:r>
          </a:p>
          <a:p>
            <a:r>
              <a:rPr lang="fi-FI" dirty="0">
                <a:latin typeface="Finlandica" panose="00000500000000000000" pitchFamily="2" charset="0"/>
              </a:rPr>
              <a:t>STF –polun tärkein apuväline on STF –ohjelmalle luotu kestävän matkailun e-opas, johon STF –ohjelmaan hyväksytyt saavat kutsulinkin. E-oppaasta löytyy yleisesti tietoa kestävästä matkailusta, kuten myöskin oma luku jokaiselle STF –polun askeleelle. Jos sinulla on mitään kysyttävää STF –polun askeleista, etsi siis tietoa aina ensin ohjelman e-oppaasta.</a:t>
            </a:r>
          </a:p>
          <a:p>
            <a:r>
              <a:rPr lang="fi-FI" dirty="0">
                <a:latin typeface="Finlandica" panose="00000500000000000000" pitchFamily="2" charset="0"/>
              </a:rPr>
              <a:t>STF –polulla voi askeltaa haluamassaan järjestyksessä, kuten myöskin kulkea edes takaisin. On tärkeää kuitenkin aina muutosten jälkeen painaa ’tallenna’ tai ’lähetä’ ennen siirtymistä seuraavalle askeleelle! </a:t>
            </a:r>
          </a:p>
          <a:p>
            <a:r>
              <a:rPr lang="fi-FI" dirty="0">
                <a:latin typeface="Finlandica" panose="00000500000000000000" pitchFamily="2" charset="0"/>
              </a:rPr>
              <a:t>Askeleilla käytetty aika tai kulkujärjestys riippuu esimerkiksi siitä, onko yrityksellä jo kestävän matkailun ohjelma, toimintaa tukeva sertifikaatti, viestintää vastuullisesta toiminnasta, tai muita kestävän matkailun toimenpiteitä jo tehtynä. </a:t>
            </a:r>
          </a:p>
          <a:p>
            <a:r>
              <a:rPr lang="fi-FI" dirty="0">
                <a:latin typeface="Finlandica" panose="00000500000000000000" pitchFamily="2" charset="0"/>
              </a:rPr>
              <a:t>Askeleita ei tarvitse kulkea järjestyksessä, vaan tässä tapauksessa polulta poikkeaminen on sallittua!</a:t>
            </a:r>
          </a:p>
          <a:p>
            <a:endParaRPr lang="en-US" dirty="0">
              <a:latin typeface="Finlandica" panose="00000500000000000000" pitchFamily="2" charset="0"/>
            </a:endParaRPr>
          </a:p>
        </p:txBody>
      </p:sp>
      <p:pic>
        <p:nvPicPr>
          <p:cNvPr id="5" name="Picture 4"/>
          <p:cNvPicPr>
            <a:picLocks noChangeAspect="1"/>
          </p:cNvPicPr>
          <p:nvPr/>
        </p:nvPicPr>
        <p:blipFill>
          <a:blip r:embed="rId2"/>
          <a:stretch>
            <a:fillRect/>
          </a:stretch>
        </p:blipFill>
        <p:spPr>
          <a:xfrm>
            <a:off x="7461949" y="365125"/>
            <a:ext cx="4282890" cy="5698573"/>
          </a:xfrm>
          <a:prstGeom prst="rect">
            <a:avLst/>
          </a:prstGeom>
        </p:spPr>
      </p:pic>
    </p:spTree>
    <p:extLst>
      <p:ext uri="{BB962C8B-B14F-4D97-AF65-F5344CB8AC3E}">
        <p14:creationId xmlns:p14="http://schemas.microsoft.com/office/powerpoint/2010/main" val="3186869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ITSEARVIOINTI</a:t>
            </a:r>
            <a:endParaRPr lang="en-US" dirty="0"/>
          </a:p>
        </p:txBody>
      </p:sp>
      <p:sp>
        <p:nvSpPr>
          <p:cNvPr id="3" name="Content Placeholder 2"/>
          <p:cNvSpPr>
            <a:spLocks noGrp="1"/>
          </p:cNvSpPr>
          <p:nvPr>
            <p:ph idx="1"/>
          </p:nvPr>
        </p:nvSpPr>
        <p:spPr>
          <a:xfrm>
            <a:off x="504825" y="1825625"/>
            <a:ext cx="6733719" cy="4351338"/>
          </a:xfrm>
        </p:spPr>
        <p:txBody>
          <a:bodyPr>
            <a:normAutofit fontScale="55000" lnSpcReduction="20000"/>
          </a:bodyPr>
          <a:lstStyle/>
          <a:p>
            <a:pPr marL="0" indent="0">
              <a:buNone/>
            </a:pPr>
            <a:r>
              <a:rPr lang="fi-FI" b="1" dirty="0">
                <a:latin typeface="Finlandica" panose="00000500000000000000" pitchFamily="2" charset="0"/>
              </a:rPr>
              <a:t>ITSEARVIOINTI YRITYKSEN KESTÄVÄN MATKAILUN NYKYTILAN KARTOITTAMISEEN</a:t>
            </a:r>
          </a:p>
          <a:p>
            <a:r>
              <a:rPr lang="fi-FI" dirty="0">
                <a:latin typeface="Finlandica" panose="00000500000000000000" pitchFamily="2" charset="0"/>
              </a:rPr>
              <a:t>Itsearvioinnin tarkoitus luoda käsitys siitä, mitä kaikkea vastuullinen liiketoiminta ja matkailun kestävä kehittäminen pitävät sisällään, ja millä tasolla yritys on kestävän matkailun toiminnassa. Itsearvioinnin tuloksia voi hyödyntää myös esimerkiksi yrityksen viestinnässä vastuullisesta liiketoiminnasta, tai luomalla prioriteettilistaa seuraavista toimenpiteistä.</a:t>
            </a:r>
          </a:p>
          <a:p>
            <a:r>
              <a:rPr lang="fi-FI" dirty="0">
                <a:latin typeface="Finlandica" panose="00000500000000000000" pitchFamily="2" charset="0"/>
              </a:rPr>
              <a:t>Itsearvioinnissa vastaukset pisteytetään, ja arvioinnin kanssa onkin syytä olla rehellinen ja huomioida omat kehitystarpeet ja </a:t>
            </a:r>
            <a:r>
              <a:rPr lang="fi-FI" dirty="0" err="1">
                <a:latin typeface="Finlandica" panose="00000500000000000000" pitchFamily="2" charset="0"/>
              </a:rPr>
              <a:t>prioritisoida</a:t>
            </a:r>
            <a:r>
              <a:rPr lang="fi-FI" dirty="0">
                <a:latin typeface="Finlandica" panose="00000500000000000000" pitchFamily="2" charset="0"/>
              </a:rPr>
              <a:t> tärkeimmät kehityskohteet; vastuullisuustyö on jatkuvaa kehittämistä eikä ole tarkoituskaan saada itsearvioinnista täysiä pisteitä. Itsearviointi uusitaan STF –merkkiä uusittaessa, ja näin omaa kehitystyötä voi seurata myös itsearvioinnin kautta.</a:t>
            </a:r>
          </a:p>
          <a:p>
            <a:r>
              <a:rPr lang="fi-FI" dirty="0">
                <a:latin typeface="Finlandica" panose="00000500000000000000" pitchFamily="2" charset="0"/>
              </a:rPr>
              <a:t>Itsearviointi tukee toimijoiden yhteisiä päämääriä vastuullisessa matkailussa. Itsearviointi jakautuu kestävän matkailun periaatteiden mukaisesti 10 eri osa-alueeseen, joista jokainen avataan joukolla osa-alueeseen liittyviä kysymyksiä. Täten </a:t>
            </a:r>
            <a:r>
              <a:rPr lang="fi-FI" i="1" dirty="0">
                <a:latin typeface="Finlandica" panose="00000500000000000000" pitchFamily="2" charset="0"/>
              </a:rPr>
              <a:t>itsearviointi on suhteellisen pitkä</a:t>
            </a:r>
            <a:r>
              <a:rPr lang="fi-FI" dirty="0">
                <a:latin typeface="Finlandica" panose="00000500000000000000" pitchFamily="2" charset="0"/>
              </a:rPr>
              <a:t>, ja siihen on syytä varata tarpeeksi aikaa. Itsearviointi on sisällöltään käyttäjää kouluttava, ja se suositellaankin tehtäväksi yhdessä henkilökunnan tai yrityksen kestävän matkailun tiimin kanssa.</a:t>
            </a:r>
          </a:p>
          <a:p>
            <a:r>
              <a:rPr lang="fi-FI" dirty="0">
                <a:latin typeface="Finlandica" panose="00000500000000000000" pitchFamily="2" charset="0"/>
              </a:rPr>
              <a:t>Kestävän matkailun periaatteet: </a:t>
            </a:r>
            <a:r>
              <a:rPr lang="fi-FI" dirty="0">
                <a:latin typeface="Finlandica" panose="00000500000000000000" pitchFamily="2" charset="0"/>
                <a:hlinkClick r:id="rId2"/>
              </a:rPr>
              <a:t>https://www.businessfinland.fi/suomalaisille-asiakkaille/palvelut/matkailun-edistaminen/vastuullisuus/kestavan-matkailun-periaatteet/</a:t>
            </a:r>
            <a:endParaRPr lang="fi-FI" dirty="0">
              <a:latin typeface="Finlandica" panose="00000500000000000000" pitchFamily="2" charset="0"/>
            </a:endParaRPr>
          </a:p>
          <a:p>
            <a:r>
              <a:rPr lang="fi-FI" dirty="0">
                <a:latin typeface="Finlandica" panose="00000500000000000000" pitchFamily="2" charset="0"/>
              </a:rPr>
              <a:t>Huomaathan, että itsearviointia ei tarvitse tehdä kerralla, vaan vaikka osa-alue kerrallaan. Mutta muista aina painaa ’tallenna’ ennen kuin siirryt seuraavalle sivulle tai palaat tervetuloa –sivulle!</a:t>
            </a:r>
          </a:p>
          <a:p>
            <a:endParaRPr lang="en-US" dirty="0">
              <a:latin typeface="Finlandica" panose="00000500000000000000" pitchFamily="2" charset="0"/>
            </a:endParaRPr>
          </a:p>
        </p:txBody>
      </p:sp>
      <p:pic>
        <p:nvPicPr>
          <p:cNvPr id="4" name="Content Placeholder 3"/>
          <p:cNvPicPr>
            <a:picLocks noChangeAspect="1"/>
          </p:cNvPicPr>
          <p:nvPr/>
        </p:nvPicPr>
        <p:blipFill>
          <a:blip r:embed="rId3"/>
          <a:stretch>
            <a:fillRect/>
          </a:stretch>
        </p:blipFill>
        <p:spPr>
          <a:xfrm>
            <a:off x="7420109" y="1741193"/>
            <a:ext cx="4286115" cy="4358572"/>
          </a:xfrm>
          <a:prstGeom prst="rect">
            <a:avLst/>
          </a:prstGeom>
        </p:spPr>
      </p:pic>
    </p:spTree>
    <p:extLst>
      <p:ext uri="{BB962C8B-B14F-4D97-AF65-F5344CB8AC3E}">
        <p14:creationId xmlns:p14="http://schemas.microsoft.com/office/powerpoint/2010/main" val="3732377493"/>
      </p:ext>
    </p:extLst>
  </p:cSld>
  <p:clrMapOvr>
    <a:masterClrMapping/>
  </p:clrMapOvr>
</p:sld>
</file>

<file path=ppt/theme/theme1.xml><?xml version="1.0" encoding="utf-8"?>
<a:theme xmlns:a="http://schemas.openxmlformats.org/drawingml/2006/main" name="Business Finland">
  <a:themeElements>
    <a:clrScheme name="Business Finland">
      <a:dk1>
        <a:srgbClr val="002EA2"/>
      </a:dk1>
      <a:lt1>
        <a:sysClr val="window" lastClr="FFFFFF"/>
      </a:lt1>
      <a:dk2>
        <a:srgbClr val="3A3838"/>
      </a:dk2>
      <a:lt2>
        <a:srgbClr val="E7E6E6"/>
      </a:lt2>
      <a:accent1>
        <a:srgbClr val="00AAFF"/>
      </a:accent1>
      <a:accent2>
        <a:srgbClr val="64DC3C"/>
      </a:accent2>
      <a:accent3>
        <a:srgbClr val="FFCD00"/>
      </a:accent3>
      <a:accent4>
        <a:srgbClr val="FF9B00"/>
      </a:accent4>
      <a:accent5>
        <a:srgbClr val="967DFF"/>
      </a:accent5>
      <a:accent6>
        <a:srgbClr val="F04AC1"/>
      </a:accent6>
      <a:hlink>
        <a:srgbClr val="2E69FF"/>
      </a:hlink>
      <a:folHlink>
        <a:srgbClr val="967DFF"/>
      </a:folHlink>
    </a:clrScheme>
    <a:fontScheme name="Business Finland">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Finland_ppt-template_16-9" id="{01B5423C-B2CC-4E34-BE27-F490EA31DB18}" vid="{A437982F-9A25-4920-9298-5F4612E203C0}"/>
    </a:ext>
  </a:extLst>
</a:theme>
</file>

<file path=docProps/app.xml><?xml version="1.0" encoding="utf-8"?>
<Properties xmlns="http://schemas.openxmlformats.org/officeDocument/2006/extended-properties" xmlns:vt="http://schemas.openxmlformats.org/officeDocument/2006/docPropsVTypes">
  <Template/>
  <TotalTime>2285</TotalTime>
  <Words>1814</Words>
  <Application>Microsoft Office PowerPoint</Application>
  <PresentationFormat>Laajakuva</PresentationFormat>
  <Paragraphs>128</Paragraphs>
  <Slides>14</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Wingdings</vt:lpstr>
      <vt:lpstr>Arial</vt:lpstr>
      <vt:lpstr>Tahoma</vt:lpstr>
      <vt:lpstr>Finlandica</vt:lpstr>
      <vt:lpstr>Business Finland</vt:lpstr>
      <vt:lpstr>STF –ONLINEALUSTA</vt:lpstr>
      <vt:lpstr>KUINKA HAKEA MUKAAN? </vt:lpstr>
      <vt:lpstr>STF –PROFIILIN LUOMINEN Kestävän matkailun vastuuhenkilö</vt:lpstr>
      <vt:lpstr>STF –PROFIILIN LUOMINEN Yrityksen perustiedot </vt:lpstr>
      <vt:lpstr>STF –PROFIILIN LUOMINEN Yrityksen toimintaa tarkentavat tiedot </vt:lpstr>
      <vt:lpstr>STF –PROFIILIN LUOMINEN Yrityksen julkiset tiedot </vt:lpstr>
      <vt:lpstr>STF –ONLINEALUSTAN TERVETULOA -SIVU</vt:lpstr>
      <vt:lpstr>STF –POLKU</vt:lpstr>
      <vt:lpstr>ITSEARVIOINTI</vt:lpstr>
      <vt:lpstr>Yrityksen toimintaa tarkentavat tiedot </vt:lpstr>
      <vt:lpstr>JULKINEN PROFIILI, 1</vt:lpstr>
      <vt:lpstr>JULKINEN PROFIILI, 2</vt:lpstr>
      <vt:lpstr>Termit tutuiksi! </vt:lpstr>
      <vt:lpstr>"Se oli hauska ja kiemurteleva polku.… Se teki mutkia ja hypähdyksiä joka suuntaan,  ja toisinaan se meni solmuun itsensä kanssa vain pelkästä ihastuksesta.  Sellaisella polulla kulkemiseen ei väsy. Sellaista polkua tulee luultavasti pikemmin perille kuin suoraa ja ikävää."  (muunneltu Tove Janssonin kirjasta Muumipeikko ja Pyrstötähti)   KIITOS! </vt:lpstr>
    </vt:vector>
  </TitlesOfParts>
  <Company>TEKES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Singh Maria</dc:creator>
  <cp:lastModifiedBy>Anne Kokkonen</cp:lastModifiedBy>
  <cp:revision>22</cp:revision>
  <dcterms:created xsi:type="dcterms:W3CDTF">2018-05-16T09:45:15Z</dcterms:created>
  <dcterms:modified xsi:type="dcterms:W3CDTF">2020-06-02T07:51:57Z</dcterms:modified>
</cp:coreProperties>
</file>